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wav" ContentType="audio/wav"/>
  <Default Extension="vml" ContentType="application/vnd.openxmlformats-officedocument.vmlDrawing"/>
  <Override PartName="/ppt/presentation.xml" ContentType="application/vnd.openxmlformats-officedocument.presentationml.presentation.main+xml"/>
  <Override PartName="/ppt/slides/slide22.xml" ContentType="application/vnd.openxmlformats-officedocument.presentationml.slide+xml"/>
  <Override PartName="/ppt/slides/slide45.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42.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53.xml" ContentType="application/vnd.openxmlformats-officedocument.presentationml.slide+xml"/>
  <Override PartName="/ppt/slides/slide52.xml" ContentType="application/vnd.openxmlformats-officedocument.presentationml.slide+xml"/>
  <Override PartName="/ppt/slides/slide51.xml" ContentType="application/vnd.openxmlformats-officedocument.presentationml.slide+xml"/>
  <Override PartName="/ppt/slides/slide50.xml" ContentType="application/vnd.openxmlformats-officedocument.presentationml.slide+xml"/>
  <Override PartName="/ppt/slides/slide49.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54.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21.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9.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2.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notesSlides/notesSlide6.xml" ContentType="application/vnd.openxmlformats-officedocument.presentationml.notesSlide+xml"/>
  <Override PartName="/ppt/notesSlides/notesSlide1.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commentAuthors.xml" ContentType="application/vnd.openxmlformats-officedocument.presentationml.commentAuthors+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handoutMasterIdLst>
    <p:handoutMasterId r:id="rId57"/>
  </p:handoutMasterIdLst>
  <p:sldIdLst>
    <p:sldId id="261" r:id="rId2"/>
    <p:sldId id="300" r:id="rId3"/>
    <p:sldId id="301" r:id="rId4"/>
    <p:sldId id="299" r:id="rId5"/>
    <p:sldId id="330" r:id="rId6"/>
    <p:sldId id="302" r:id="rId7"/>
    <p:sldId id="303" r:id="rId8"/>
    <p:sldId id="311" r:id="rId9"/>
    <p:sldId id="312" r:id="rId10"/>
    <p:sldId id="313" r:id="rId11"/>
    <p:sldId id="314" r:id="rId12"/>
    <p:sldId id="306" r:id="rId13"/>
    <p:sldId id="307" r:id="rId14"/>
    <p:sldId id="308" r:id="rId15"/>
    <p:sldId id="309" r:id="rId16"/>
    <p:sldId id="310" r:id="rId17"/>
    <p:sldId id="279" r:id="rId18"/>
    <p:sldId id="331" r:id="rId19"/>
    <p:sldId id="316" r:id="rId20"/>
    <p:sldId id="317" r:id="rId21"/>
    <p:sldId id="281" r:id="rId22"/>
    <p:sldId id="318" r:id="rId23"/>
    <p:sldId id="335" r:id="rId24"/>
    <p:sldId id="336" r:id="rId25"/>
    <p:sldId id="337" r:id="rId26"/>
    <p:sldId id="338" r:id="rId27"/>
    <p:sldId id="339" r:id="rId28"/>
    <p:sldId id="283" r:id="rId29"/>
    <p:sldId id="320" r:id="rId30"/>
    <p:sldId id="332" r:id="rId31"/>
    <p:sldId id="333" r:id="rId32"/>
    <p:sldId id="349" r:id="rId33"/>
    <p:sldId id="321" r:id="rId34"/>
    <p:sldId id="350" r:id="rId35"/>
    <p:sldId id="351" r:id="rId36"/>
    <p:sldId id="356" r:id="rId37"/>
    <p:sldId id="352" r:id="rId38"/>
    <p:sldId id="353" r:id="rId39"/>
    <p:sldId id="354" r:id="rId40"/>
    <p:sldId id="355" r:id="rId41"/>
    <p:sldId id="322" r:id="rId42"/>
    <p:sldId id="357" r:id="rId43"/>
    <p:sldId id="358" r:id="rId44"/>
    <p:sldId id="359" r:id="rId45"/>
    <p:sldId id="334" r:id="rId46"/>
    <p:sldId id="341" r:id="rId47"/>
    <p:sldId id="340" r:id="rId48"/>
    <p:sldId id="284" r:id="rId49"/>
    <p:sldId id="342" r:id="rId50"/>
    <p:sldId id="343" r:id="rId51"/>
    <p:sldId id="347" r:id="rId52"/>
    <p:sldId id="348" r:id="rId53"/>
    <p:sldId id="345" r:id="rId54"/>
    <p:sldId id="346" r:id="rId55"/>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595FCF70-5EF2-4F33-92FB-4C82378E73C6}">
          <p14:sldIdLst/>
        </p14:section>
        <p14:section name="Sección sin título" id="{DEF8B975-F57C-4D4F-9F54-2BB88B9F76F9}">
          <p14:sldIdLst>
            <p14:sldId id="261"/>
            <p14:sldId id="300"/>
            <p14:sldId id="301"/>
            <p14:sldId id="299"/>
            <p14:sldId id="330"/>
            <p14:sldId id="302"/>
            <p14:sldId id="303"/>
            <p14:sldId id="311"/>
            <p14:sldId id="312"/>
            <p14:sldId id="313"/>
            <p14:sldId id="314"/>
            <p14:sldId id="306"/>
            <p14:sldId id="307"/>
            <p14:sldId id="308"/>
            <p14:sldId id="309"/>
            <p14:sldId id="310"/>
            <p14:sldId id="279"/>
            <p14:sldId id="331"/>
            <p14:sldId id="316"/>
            <p14:sldId id="317"/>
            <p14:sldId id="281"/>
            <p14:sldId id="318"/>
            <p14:sldId id="335"/>
            <p14:sldId id="336"/>
            <p14:sldId id="337"/>
            <p14:sldId id="338"/>
            <p14:sldId id="339"/>
            <p14:sldId id="283"/>
            <p14:sldId id="320"/>
            <p14:sldId id="332"/>
            <p14:sldId id="333"/>
            <p14:sldId id="349"/>
            <p14:sldId id="321"/>
            <p14:sldId id="350"/>
            <p14:sldId id="351"/>
            <p14:sldId id="356"/>
            <p14:sldId id="352"/>
            <p14:sldId id="353"/>
            <p14:sldId id="354"/>
            <p14:sldId id="355"/>
            <p14:sldId id="322"/>
            <p14:sldId id="357"/>
            <p14:sldId id="358"/>
            <p14:sldId id="359"/>
            <p14:sldId id="334"/>
            <p14:sldId id="341"/>
            <p14:sldId id="340"/>
            <p14:sldId id="284"/>
            <p14:sldId id="342"/>
            <p14:sldId id="343"/>
            <p14:sldId id="347"/>
            <p14:sldId id="348"/>
            <p14:sldId id="345"/>
            <p14:sldId id="346"/>
          </p14:sldIdLst>
        </p14:section>
        <p14:section name="Sección sin título" id="{9EAD61D6-DAA6-4766-9B6D-3601550EC6D1}">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loria Ines Lache" initials="GIL"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0000"/>
    <a:srgbClr val="B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7" autoAdjust="0"/>
  </p:normalViewPr>
  <p:slideViewPr>
    <p:cSldViewPr>
      <p:cViewPr>
        <p:scale>
          <a:sx n="78" d="100"/>
          <a:sy n="78" d="100"/>
        </p:scale>
        <p:origin x="-1146" y="-3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3" d="100"/>
          <a:sy n="83" d="100"/>
        </p:scale>
        <p:origin x="-204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customXml" Target="../customXml/item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64" Type="http://schemas.openxmlformats.org/officeDocument/2006/relationships/customXml" Target="../customXml/item2.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65"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dirty="0"/>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06438FD-8B14-436B-A073-46CBD1628FBF}" type="datetimeFigureOut">
              <a:rPr lang="es-CO" smtClean="0"/>
              <a:pPr/>
              <a:t>12/10/2012</a:t>
            </a:fld>
            <a:endParaRPr lang="es-CO" dirty="0"/>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dirty="0"/>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9CF2243-41D1-44D4-AE2F-B51F0A8D8026}" type="slidenum">
              <a:rPr lang="es-CO" smtClean="0"/>
              <a:pPr/>
              <a:t>‹Nº›</a:t>
            </a:fld>
            <a:endParaRPr lang="es-CO" dirty="0"/>
          </a:p>
        </p:txBody>
      </p:sp>
    </p:spTree>
    <p:extLst>
      <p:ext uri="{BB962C8B-B14F-4D97-AF65-F5344CB8AC3E}">
        <p14:creationId xmlns:p14="http://schemas.microsoft.com/office/powerpoint/2010/main" val="3755506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7F2022-D4A5-4F2F-ADD7-64EB84E9727D}" type="datetimeFigureOut">
              <a:rPr lang="es-ES" smtClean="0"/>
              <a:pPr/>
              <a:t>12/10/2012</a:t>
            </a:fld>
            <a:endParaRPr lang="es-ES"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98A574-3E19-46AA-B2C9-6F93D476A0EF}" type="slidenum">
              <a:rPr lang="es-ES" smtClean="0"/>
              <a:pPr/>
              <a:t>‹Nº›</a:t>
            </a:fld>
            <a:endParaRPr lang="es-ES" dirty="0"/>
          </a:p>
        </p:txBody>
      </p:sp>
    </p:spTree>
    <p:extLst>
      <p:ext uri="{BB962C8B-B14F-4D97-AF65-F5344CB8AC3E}">
        <p14:creationId xmlns:p14="http://schemas.microsoft.com/office/powerpoint/2010/main" val="3781876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94211"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CO" smtClean="0"/>
          </a:p>
        </p:txBody>
      </p:sp>
      <p:sp>
        <p:nvSpPr>
          <p:cNvPr id="96260"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912F961-8D18-4FEC-B354-E9DA6E6BB064}" type="slidenum">
              <a:rPr lang="es-ES" smtClean="0"/>
              <a:pPr>
                <a:defRPr/>
              </a:pPr>
              <a:t>5</a:t>
            </a:fld>
            <a:endParaRPr lang="es-E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99331"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CO" smtClean="0"/>
          </a:p>
        </p:txBody>
      </p:sp>
      <p:sp>
        <p:nvSpPr>
          <p:cNvPr id="99332"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6E6DBBA-6BDA-4519-A895-B976A02D71A3}" type="slidenum">
              <a:rPr lang="es-ES" smtClean="0">
                <a:latin typeface="Arial" charset="0"/>
              </a:rPr>
              <a:pPr/>
              <a:t>6</a:t>
            </a:fld>
            <a:endParaRPr lang="es-ES"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84995"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CO" smtClean="0"/>
          </a:p>
        </p:txBody>
      </p:sp>
      <p:sp>
        <p:nvSpPr>
          <p:cNvPr id="101380"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1B43BA5-A6C2-4F5D-B679-90F7EB15A08B}" type="slidenum">
              <a:rPr lang="es-ES" smtClean="0"/>
              <a:pPr>
                <a:defRPr/>
              </a:pPr>
              <a:t>8</a:t>
            </a:fld>
            <a:endParaRPr lang="es-E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86019"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CO" smtClean="0"/>
          </a:p>
        </p:txBody>
      </p:sp>
      <p:sp>
        <p:nvSpPr>
          <p:cNvPr id="102404"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8140B16-A931-49F5-8730-24598A1527AC}" type="slidenum">
              <a:rPr lang="es-ES" smtClean="0"/>
              <a:pPr>
                <a:defRPr/>
              </a:pPr>
              <a:t>9</a:t>
            </a:fld>
            <a:endParaRPr lang="es-E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87043"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CO" smtClean="0"/>
          </a:p>
        </p:txBody>
      </p:sp>
      <p:sp>
        <p:nvSpPr>
          <p:cNvPr id="153604"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A9CD3A7-59E9-40EE-B899-9449ECA3880D}" type="slidenum">
              <a:rPr lang="es-ES" smtClean="0"/>
              <a:pPr>
                <a:defRPr/>
              </a:pPr>
              <a:t>10</a:t>
            </a:fld>
            <a:endParaRPr lang="es-E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88067"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CO" smtClean="0"/>
          </a:p>
        </p:txBody>
      </p:sp>
      <p:sp>
        <p:nvSpPr>
          <p:cNvPr id="154628"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B4970D8-8BCD-45F4-8BF2-55DC38D7080C}" type="slidenum">
              <a:rPr lang="es-ES" smtClean="0"/>
              <a:pPr>
                <a:defRPr/>
              </a:pPr>
              <a:t>11</a:t>
            </a:fld>
            <a:endParaRPr lang="es-E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99331"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CO" smtClean="0"/>
          </a:p>
        </p:txBody>
      </p:sp>
      <p:sp>
        <p:nvSpPr>
          <p:cNvPr id="180228"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7AADE5E-5F46-479C-87E6-7EC18100DB41}" type="slidenum">
              <a:rPr lang="es-ES" smtClean="0"/>
              <a:pPr>
                <a:defRPr/>
              </a:pPr>
              <a:t>19</a:t>
            </a:fld>
            <a:endParaRPr lang="es-E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40291"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CO" smtClean="0"/>
          </a:p>
        </p:txBody>
      </p:sp>
      <p:sp>
        <p:nvSpPr>
          <p:cNvPr id="140292"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748A540-4B2C-4725-8DFD-2902C79F7EB4}" type="slidenum">
              <a:rPr lang="es-ES" smtClean="0">
                <a:latin typeface="Arial" charset="0"/>
              </a:rPr>
              <a:pPr/>
              <a:t>46</a:t>
            </a:fld>
            <a:endParaRPr lang="es-E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743444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12/10/2012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extLst>
      <p:ext uri="{BB962C8B-B14F-4D97-AF65-F5344CB8AC3E}">
        <p14:creationId xmlns:p14="http://schemas.microsoft.com/office/powerpoint/2010/main" val="196300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12/10/2012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extLst>
      <p:ext uri="{BB962C8B-B14F-4D97-AF65-F5344CB8AC3E}">
        <p14:creationId xmlns:p14="http://schemas.microsoft.com/office/powerpoint/2010/main" val="1581507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F5CE7014-9551-466C-BEE8-0F864432177D}"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showMasterPhAnim="0" type="txAndTwoObj">
  <p:cSld name="1_Título, texto y 2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texto"/>
          <p:cNvSpPr>
            <a:spLocks noGrp="1"/>
          </p:cNvSpPr>
          <p:nvPr>
            <p:ph type="body" sz="half" idx="1"/>
          </p:nvPr>
        </p:nvSpPr>
        <p:spPr>
          <a:xfrm>
            <a:off x="457200" y="1600200"/>
            <a:ext cx="4038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quarter" idx="2"/>
          </p:nvPr>
        </p:nvSpPr>
        <p:spPr>
          <a:xfrm>
            <a:off x="4648200" y="1600200"/>
            <a:ext cx="4038600" cy="2185988"/>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contenido"/>
          <p:cNvSpPr>
            <a:spLocks noGrp="1"/>
          </p:cNvSpPr>
          <p:nvPr>
            <p:ph sz="quarter" idx="3"/>
          </p:nvPr>
        </p:nvSpPr>
        <p:spPr>
          <a:xfrm>
            <a:off x="4648200" y="3938588"/>
            <a:ext cx="4038600" cy="2187575"/>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Rectangle 6"/>
          <p:cNvSpPr>
            <a:spLocks noGrp="1" noChangeArrowheads="1"/>
          </p:cNvSpPr>
          <p:nvPr>
            <p:ph type="sldNum" sz="quarter" idx="10"/>
          </p:nvPr>
        </p:nvSpPr>
        <p:spPr/>
        <p:txBody>
          <a:bodyPr/>
          <a:lstStyle>
            <a:lvl1pPr>
              <a:defRPr/>
            </a:lvl1pPr>
          </a:lstStyle>
          <a:p>
            <a:pPr>
              <a:defRPr/>
            </a:pPr>
            <a:r>
              <a:rPr lang="es-ES_tradnl"/>
              <a:t>“Hacia una Colombia solidaria y en paz”</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457200" y="274638"/>
            <a:ext cx="8229600" cy="585152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B3C9663D-3BE4-40B9-835C-49B6A8A947F0}"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dirty="0" smtClean="0"/>
              <a:t>Haga clic para modificar el estilo de título del patrón</a:t>
            </a:r>
            <a:endParaRPr lang="es-CO" dirty="0"/>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342CAF-7E6E-41F4-915A-AAB6DF1C69CB}" type="datetimeFigureOut">
              <a:rPr lang="es-CO" smtClean="0"/>
              <a:pPr/>
              <a:t>12/10/2012</a:t>
            </a:fld>
            <a:endParaRPr lang="es-CO"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2852E4-E5A8-437D-9740-497F8970D6E6}" type="slidenum">
              <a:rPr lang="es-CO" smtClean="0"/>
              <a:pPr/>
              <a:t>‹Nº›</a:t>
            </a:fld>
            <a:endParaRPr lang="es-CO" dirty="0"/>
          </a:p>
        </p:txBody>
      </p:sp>
    </p:spTree>
    <p:extLst>
      <p:ext uri="{BB962C8B-B14F-4D97-AF65-F5344CB8AC3E}">
        <p14:creationId xmlns:p14="http://schemas.microsoft.com/office/powerpoint/2010/main" val="2938829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hyperlink" Target="../../Martha%20Daza/Escritorio/4.6%20REVISI&#211;N%20GERENCIAL" TargetMode="Externa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hyperlink" Target="../../Martha%20Daza/Escritorio/4.6%20REVISI&#211;N%20GERENCIAL" TargetMode="Externa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777724" y="2636912"/>
            <a:ext cx="7597721" cy="1446550"/>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pPr algn="ctr"/>
            <a:r>
              <a:rPr lang="es-CO" sz="4400" b="1" dirty="0" smtClean="0"/>
              <a:t>ENTES DE CONTROL </a:t>
            </a:r>
          </a:p>
          <a:p>
            <a:pPr algn="ctr"/>
            <a:r>
              <a:rPr lang="es-CO" sz="4400" b="1" dirty="0" smtClean="0"/>
              <a:t>Y APOYO AL SECTOR SOLIDARIO</a:t>
            </a:r>
            <a:endParaRPr lang="es-ES" sz="4400" b="1" dirty="0"/>
          </a:p>
        </p:txBody>
      </p:sp>
    </p:spTree>
    <p:extLst>
      <p:ext uri="{BB962C8B-B14F-4D97-AF65-F5344CB8AC3E}">
        <p14:creationId xmlns:p14="http://schemas.microsoft.com/office/powerpoint/2010/main" val="41261858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44" name="Rectangle 8"/>
          <p:cNvSpPr>
            <a:spLocks noChangeArrowheads="1"/>
          </p:cNvSpPr>
          <p:nvPr/>
        </p:nvSpPr>
        <p:spPr bwMode="auto">
          <a:xfrm>
            <a:off x="1619250" y="1196975"/>
            <a:ext cx="5832475" cy="1584325"/>
          </a:xfrm>
          <a:prstGeom prst="rect">
            <a:avLst/>
          </a:prstGeom>
          <a:solidFill>
            <a:srgbClr val="FFFF00"/>
          </a:solidFill>
          <a:ln w="9525">
            <a:solidFill>
              <a:schemeClr val="tx2"/>
            </a:solidFill>
            <a:miter lim="800000"/>
            <a:headEnd/>
            <a:tailEnd/>
          </a:ln>
          <a:effectLst>
            <a:outerShdw dist="107763" dir="13500000" algn="ctr" rotWithShape="0">
              <a:srgbClr val="808080"/>
            </a:outerShdw>
          </a:effectLst>
        </p:spPr>
        <p:txBody>
          <a:bodyPr anchor="b"/>
          <a:lstStyle/>
          <a:p>
            <a:pPr algn="ctr">
              <a:defRPr/>
            </a:pPr>
            <a:r>
              <a:rPr lang="es-CO" sz="2000" b="1">
                <a:latin typeface="Arial Black" pitchFamily="34" charset="0"/>
              </a:rPr>
              <a:t>Constituido el DANCOOP,  </a:t>
            </a:r>
          </a:p>
          <a:p>
            <a:pPr algn="ctr">
              <a:defRPr/>
            </a:pPr>
            <a:r>
              <a:rPr lang="es-CO" sz="2000" b="1">
                <a:latin typeface="Arial Black" pitchFamily="34" charset="0"/>
              </a:rPr>
              <a:t>se traza el</a:t>
            </a:r>
          </a:p>
          <a:p>
            <a:pPr algn="ctr">
              <a:defRPr/>
            </a:pPr>
            <a:r>
              <a:rPr lang="es-CO" sz="2000" b="1">
                <a:latin typeface="Arial Black" pitchFamily="34" charset="0"/>
              </a:rPr>
              <a:t> PLAN NACIONAL DE DESARROLLO COOPERATIVO </a:t>
            </a:r>
          </a:p>
          <a:p>
            <a:pPr algn="ctr">
              <a:defRPr/>
            </a:pPr>
            <a:r>
              <a:rPr lang="es-CO" sz="2000" b="1">
                <a:latin typeface="Arial Black" pitchFamily="34" charset="0"/>
              </a:rPr>
              <a:t>en 1982</a:t>
            </a:r>
          </a:p>
        </p:txBody>
      </p:sp>
      <p:sp>
        <p:nvSpPr>
          <p:cNvPr id="295947" name="Rectangle 11"/>
          <p:cNvSpPr>
            <a:spLocks noChangeArrowheads="1"/>
          </p:cNvSpPr>
          <p:nvPr/>
        </p:nvSpPr>
        <p:spPr bwMode="auto">
          <a:xfrm>
            <a:off x="5362575" y="3143250"/>
            <a:ext cx="3067050" cy="2571750"/>
          </a:xfrm>
          <a:prstGeom prst="rect">
            <a:avLst/>
          </a:prstGeom>
          <a:gradFill rotWithShape="1">
            <a:gsLst>
              <a:gs pos="0">
                <a:srgbClr val="0066CC">
                  <a:gamma/>
                  <a:shade val="46275"/>
                  <a:invGamma/>
                </a:srgbClr>
              </a:gs>
              <a:gs pos="100000">
                <a:srgbClr val="0066CC"/>
              </a:gs>
            </a:gsLst>
            <a:lin ang="5400000" scaled="1"/>
          </a:gradFill>
          <a:ln w="9525">
            <a:noFill/>
            <a:miter lim="800000"/>
            <a:headEnd/>
            <a:tailEnd/>
          </a:ln>
          <a:effectLst>
            <a:outerShdw dist="107763" dir="13500000" algn="ctr" rotWithShape="0">
              <a:srgbClr val="808080"/>
            </a:outerShdw>
          </a:effectLst>
        </p:spPr>
        <p:txBody>
          <a:bodyPr anchor="b"/>
          <a:lstStyle/>
          <a:p>
            <a:pPr algn="ctr">
              <a:defRPr/>
            </a:pPr>
            <a:r>
              <a:rPr lang="es-ES" sz="1400" b="1" i="1">
                <a:solidFill>
                  <a:schemeClr val="bg1"/>
                </a:solidFill>
              </a:rPr>
              <a:t>“contribuir a través de la acción concertada del Estado y el cooperativismo y otras formas asociativas, a la efectiva integración y consolidación de un sector de la economía solidaria, puesto al servicio del bienestar de la población y del interés general de la   Nación”.</a:t>
            </a:r>
          </a:p>
          <a:p>
            <a:pPr algn="ctr">
              <a:defRPr/>
            </a:pPr>
            <a:endParaRPr lang="es-CO" sz="1400" b="1" i="1">
              <a:solidFill>
                <a:schemeClr val="bg1"/>
              </a:solidFill>
              <a:latin typeface="Tahoma" pitchFamily="34" charset="0"/>
            </a:endParaRPr>
          </a:p>
        </p:txBody>
      </p:sp>
      <p:sp>
        <p:nvSpPr>
          <p:cNvPr id="295948" name="Rectangle 12"/>
          <p:cNvSpPr>
            <a:spLocks noChangeArrowheads="1"/>
          </p:cNvSpPr>
          <p:nvPr/>
        </p:nvSpPr>
        <p:spPr bwMode="auto">
          <a:xfrm>
            <a:off x="714375" y="3143250"/>
            <a:ext cx="3243263" cy="2571750"/>
          </a:xfrm>
          <a:prstGeom prst="rect">
            <a:avLst/>
          </a:prstGeom>
          <a:gradFill rotWithShape="1">
            <a:gsLst>
              <a:gs pos="0">
                <a:srgbClr val="0066CC">
                  <a:gamma/>
                  <a:shade val="46275"/>
                  <a:invGamma/>
                </a:srgbClr>
              </a:gs>
              <a:gs pos="100000">
                <a:srgbClr val="0066CC"/>
              </a:gs>
            </a:gsLst>
            <a:lin ang="5400000" scaled="1"/>
          </a:gradFill>
          <a:ln w="9525">
            <a:noFill/>
            <a:miter lim="800000"/>
            <a:headEnd/>
            <a:tailEnd/>
          </a:ln>
          <a:effectLst>
            <a:outerShdw dist="107763" dir="13500000" algn="ctr" rotWithShape="0">
              <a:srgbClr val="808080"/>
            </a:outerShdw>
          </a:effectLst>
        </p:spPr>
        <p:txBody>
          <a:bodyPr anchor="b"/>
          <a:lstStyle/>
          <a:p>
            <a:pPr algn="ctr">
              <a:defRPr/>
            </a:pPr>
            <a:r>
              <a:rPr lang="es-CO" sz="1400" b="1" i="1">
                <a:solidFill>
                  <a:schemeClr val="bg1"/>
                </a:solidFill>
              </a:rPr>
              <a:t>“independiente al régimen político y económico vigente en los diversos países, los gobiernos han reconocido el importante papel de las cooperativas y otras formas asociativas de economía solidaria para llevar adelante políticas que tiendan al desarrollo de los sectores más débiles de la comunidad” </a:t>
            </a:r>
            <a:endParaRPr lang="es-ES" sz="1400" b="1">
              <a:solidFill>
                <a:schemeClr val="bg1"/>
              </a:solidFill>
            </a:endParaRPr>
          </a:p>
          <a:p>
            <a:pPr algn="ctr">
              <a:defRPr/>
            </a:pPr>
            <a:r>
              <a:rPr lang="es-ES" sz="1400" b="1">
                <a:solidFill>
                  <a:schemeClr val="bg1"/>
                </a:solidFill>
              </a:rPr>
              <a:t> </a:t>
            </a:r>
            <a:endParaRPr lang="es-CO" sz="1400" b="1" i="1">
              <a:solidFill>
                <a:schemeClr val="bg1"/>
              </a:solidFill>
              <a:latin typeface="Tahoma" pitchFamily="34" charset="0"/>
            </a:endParaRPr>
          </a:p>
        </p:txBody>
      </p:sp>
      <p:sp>
        <p:nvSpPr>
          <p:cNvPr id="7" name="6 Flecha izquierda, derecha y arriba"/>
          <p:cNvSpPr/>
          <p:nvPr/>
        </p:nvSpPr>
        <p:spPr>
          <a:xfrm>
            <a:off x="4067175" y="3008313"/>
            <a:ext cx="1004888" cy="1357312"/>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95948"/>
                                        </p:tgtEl>
                                        <p:attrNameLst>
                                          <p:attrName>style.visibility</p:attrName>
                                        </p:attrNameLst>
                                      </p:cBhvr>
                                      <p:to>
                                        <p:strVal val="visible"/>
                                      </p:to>
                                    </p:set>
                                    <p:anim calcmode="lin" valueType="num">
                                      <p:cBhvr>
                                        <p:cTn id="7" dur="1000" fill="hold"/>
                                        <p:tgtEl>
                                          <p:spTgt spid="295948"/>
                                        </p:tgtEl>
                                        <p:attrNameLst>
                                          <p:attrName>ppt_w</p:attrName>
                                        </p:attrNameLst>
                                      </p:cBhvr>
                                      <p:tavLst>
                                        <p:tav tm="0">
                                          <p:val>
                                            <p:strVal val="#ppt_w*0.70"/>
                                          </p:val>
                                        </p:tav>
                                        <p:tav tm="100000">
                                          <p:val>
                                            <p:strVal val="#ppt_w"/>
                                          </p:val>
                                        </p:tav>
                                      </p:tavLst>
                                    </p:anim>
                                    <p:anim calcmode="lin" valueType="num">
                                      <p:cBhvr>
                                        <p:cTn id="8" dur="1000" fill="hold"/>
                                        <p:tgtEl>
                                          <p:spTgt spid="295948"/>
                                        </p:tgtEl>
                                        <p:attrNameLst>
                                          <p:attrName>ppt_h</p:attrName>
                                        </p:attrNameLst>
                                      </p:cBhvr>
                                      <p:tavLst>
                                        <p:tav tm="0">
                                          <p:val>
                                            <p:strVal val="#ppt_h"/>
                                          </p:val>
                                        </p:tav>
                                        <p:tav tm="100000">
                                          <p:val>
                                            <p:strVal val="#ppt_h"/>
                                          </p:val>
                                        </p:tav>
                                      </p:tavLst>
                                    </p:anim>
                                    <p:animEffect transition="in" filter="fade">
                                      <p:cBhvr>
                                        <p:cTn id="9" dur="1000"/>
                                        <p:tgtEl>
                                          <p:spTgt spid="295948"/>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95947"/>
                                        </p:tgtEl>
                                        <p:attrNameLst>
                                          <p:attrName>style.visibility</p:attrName>
                                        </p:attrNameLst>
                                      </p:cBhvr>
                                      <p:to>
                                        <p:strVal val="visible"/>
                                      </p:to>
                                    </p:set>
                                    <p:anim calcmode="lin" valueType="num">
                                      <p:cBhvr>
                                        <p:cTn id="14" dur="1000" fill="hold"/>
                                        <p:tgtEl>
                                          <p:spTgt spid="295947"/>
                                        </p:tgtEl>
                                        <p:attrNameLst>
                                          <p:attrName>ppt_w</p:attrName>
                                        </p:attrNameLst>
                                      </p:cBhvr>
                                      <p:tavLst>
                                        <p:tav tm="0">
                                          <p:val>
                                            <p:strVal val="#ppt_w*0.70"/>
                                          </p:val>
                                        </p:tav>
                                        <p:tav tm="100000">
                                          <p:val>
                                            <p:strVal val="#ppt_w"/>
                                          </p:val>
                                        </p:tav>
                                      </p:tavLst>
                                    </p:anim>
                                    <p:anim calcmode="lin" valueType="num">
                                      <p:cBhvr>
                                        <p:cTn id="15" dur="1000" fill="hold"/>
                                        <p:tgtEl>
                                          <p:spTgt spid="295947"/>
                                        </p:tgtEl>
                                        <p:attrNameLst>
                                          <p:attrName>ppt_h</p:attrName>
                                        </p:attrNameLst>
                                      </p:cBhvr>
                                      <p:tavLst>
                                        <p:tav tm="0">
                                          <p:val>
                                            <p:strVal val="#ppt_h"/>
                                          </p:val>
                                        </p:tav>
                                        <p:tav tm="100000">
                                          <p:val>
                                            <p:strVal val="#ppt_h"/>
                                          </p:val>
                                        </p:tav>
                                      </p:tavLst>
                                    </p:anim>
                                    <p:animEffect transition="in" filter="fade">
                                      <p:cBhvr>
                                        <p:cTn id="16" dur="1000"/>
                                        <p:tgtEl>
                                          <p:spTgt spid="2959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947" grpId="0" animBg="1"/>
      <p:bldP spid="29594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7"/>
          <p:cNvSpPr txBox="1">
            <a:spLocks noChangeArrowheads="1"/>
          </p:cNvSpPr>
          <p:nvPr/>
        </p:nvSpPr>
        <p:spPr bwMode="auto">
          <a:xfrm>
            <a:off x="611188" y="3140968"/>
            <a:ext cx="7961312" cy="2246769"/>
          </a:xfrm>
          <a:prstGeom prst="rect">
            <a:avLst/>
          </a:prstGeom>
          <a:noFill/>
          <a:ln w="9525">
            <a:noFill/>
            <a:miter lim="800000"/>
            <a:headEnd/>
            <a:tailEnd/>
          </a:ln>
        </p:spPr>
        <p:txBody>
          <a:bodyPr wrap="square">
            <a:spAutoFit/>
          </a:bodyPr>
          <a:lstStyle/>
          <a:p>
            <a:pPr algn="just">
              <a:spcBef>
                <a:spcPct val="50000"/>
              </a:spcBef>
            </a:pPr>
            <a:r>
              <a:rPr lang="es-ES" sz="2000" b="1" dirty="0"/>
              <a:t>Acuerdo cooperativo, constitución y reconocimiento de las cooperativas, de los asociados, administración y vigilancia, régimen económico, régimen de trabajo, clases de cooperativas, educación cooperativa, integración cooperativa, actividad financiera, fusión incorporación, disolución y liquidación, componentes del sector, instituciones auxiliares, pre-cooperativas, otras formas asociativas, fomento cooperativo, responsabilidad y vigilancia estatal</a:t>
            </a:r>
            <a:r>
              <a:rPr lang="es-ES" b="1" dirty="0"/>
              <a:t>.</a:t>
            </a:r>
          </a:p>
        </p:txBody>
      </p:sp>
      <p:sp>
        <p:nvSpPr>
          <p:cNvPr id="24579" name="Rectangle 8"/>
          <p:cNvSpPr>
            <a:spLocks noChangeArrowheads="1"/>
          </p:cNvSpPr>
          <p:nvPr/>
        </p:nvSpPr>
        <p:spPr bwMode="auto">
          <a:xfrm>
            <a:off x="3481388" y="2562225"/>
            <a:ext cx="2447925" cy="434727"/>
          </a:xfrm>
          <a:prstGeom prst="rect">
            <a:avLst/>
          </a:prstGeom>
          <a:noFill/>
          <a:ln w="9525">
            <a:noFill/>
            <a:miter lim="800000"/>
            <a:headEnd/>
            <a:tailEnd/>
          </a:ln>
        </p:spPr>
        <p:txBody>
          <a:bodyPr anchor="ctr"/>
          <a:lstStyle/>
          <a:p>
            <a:pPr algn="ctr"/>
            <a:endParaRPr lang="es-ES" sz="4000" b="1" u="sng" dirty="0">
              <a:solidFill>
                <a:schemeClr val="tx2"/>
              </a:solidFill>
              <a:latin typeface="Formata Condensed" pitchFamily="34" charset="0"/>
            </a:endParaRPr>
          </a:p>
        </p:txBody>
      </p:sp>
      <p:sp>
        <p:nvSpPr>
          <p:cNvPr id="6" name="Rectangle 3"/>
          <p:cNvSpPr txBox="1">
            <a:spLocks noChangeArrowheads="1"/>
          </p:cNvSpPr>
          <p:nvPr/>
        </p:nvSpPr>
        <p:spPr bwMode="auto">
          <a:xfrm>
            <a:off x="1331640" y="1268760"/>
            <a:ext cx="6910387" cy="936625"/>
          </a:xfrm>
          <a:prstGeom prst="rect">
            <a:avLst/>
          </a:prstGeom>
          <a:noFill/>
          <a:ln w="9525">
            <a:noFill/>
            <a:miter lim="800000"/>
            <a:headEnd/>
            <a:tailEnd/>
          </a:ln>
        </p:spPr>
        <p:txBody>
          <a:bodyPr/>
          <a:lstStyle/>
          <a:p>
            <a:pPr marL="342900" indent="-342900" algn="ctr" eaLnBrk="0" hangingPunct="0">
              <a:spcBef>
                <a:spcPct val="20000"/>
              </a:spcBef>
              <a:defRPr/>
            </a:pPr>
            <a:r>
              <a:rPr lang="es-ES" sz="5400" b="1" kern="0" dirty="0">
                <a:latin typeface="+mn-lt"/>
                <a:cs typeface="+mn-cs"/>
              </a:rPr>
              <a:t>Ley 79 de 1988</a:t>
            </a:r>
          </a:p>
        </p:txBody>
      </p:sp>
      <p:sp>
        <p:nvSpPr>
          <p:cNvPr id="24581" name="Text Box 4"/>
          <p:cNvSpPr txBox="1">
            <a:spLocks noChangeArrowheads="1"/>
          </p:cNvSpPr>
          <p:nvPr/>
        </p:nvSpPr>
        <p:spPr bwMode="auto">
          <a:xfrm>
            <a:off x="1835696" y="2492896"/>
            <a:ext cx="5832475" cy="369332"/>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square">
            <a:spAutoFit/>
          </a:bodyPr>
          <a:lstStyle/>
          <a:p>
            <a:pPr algn="ctr">
              <a:spcBef>
                <a:spcPct val="50000"/>
              </a:spcBef>
            </a:pPr>
            <a:r>
              <a:rPr lang="es-ES" b="1" dirty="0">
                <a:solidFill>
                  <a:schemeClr val="tx1"/>
                </a:solidFill>
              </a:rPr>
              <a:t>por medio de la cual se actualiza la legislación cooperativa</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823913" y="1285875"/>
            <a:ext cx="7462837" cy="1366838"/>
          </a:xfrm>
          <a:gradFill rotWithShape="1">
            <a:gsLst>
              <a:gs pos="0">
                <a:schemeClr val="accent1"/>
              </a:gs>
              <a:gs pos="100000">
                <a:schemeClr val="bg1"/>
              </a:gs>
            </a:gsLst>
            <a:lin ang="5400000" scaled="1"/>
          </a:gradFill>
        </p:spPr>
        <p:txBody>
          <a:bodyPr/>
          <a:lstStyle/>
          <a:p>
            <a:r>
              <a:rPr lang="es-MX" sz="5400" b="1" i="1" smtClean="0"/>
              <a:t>LEY 454 DE 1998</a:t>
            </a:r>
            <a:br>
              <a:rPr lang="es-MX" sz="5400" b="1" i="1" smtClean="0"/>
            </a:br>
            <a:r>
              <a:rPr lang="es-MX" sz="2400" b="1" i="1" smtClean="0"/>
              <a:t>AGOSTO 4</a:t>
            </a:r>
            <a:endParaRPr lang="es-ES" sz="2400" b="1" i="1" smtClean="0"/>
          </a:p>
        </p:txBody>
      </p:sp>
      <p:sp>
        <p:nvSpPr>
          <p:cNvPr id="19459" name="Text Box 3"/>
          <p:cNvSpPr txBox="1">
            <a:spLocks noChangeArrowheads="1"/>
          </p:cNvSpPr>
          <p:nvPr/>
        </p:nvSpPr>
        <p:spPr bwMode="auto">
          <a:xfrm>
            <a:off x="1908175" y="2349500"/>
            <a:ext cx="5832475" cy="396875"/>
          </a:xfrm>
          <a:prstGeom prst="rect">
            <a:avLst/>
          </a:prstGeom>
          <a:noFill/>
          <a:ln w="9525">
            <a:noFill/>
            <a:miter lim="800000"/>
            <a:headEnd/>
            <a:tailEnd/>
          </a:ln>
        </p:spPr>
        <p:txBody>
          <a:bodyPr>
            <a:spAutoFit/>
          </a:bodyPr>
          <a:lstStyle/>
          <a:p>
            <a:pPr algn="ctr">
              <a:spcBef>
                <a:spcPct val="50000"/>
              </a:spcBef>
            </a:pPr>
            <a:endParaRPr lang="es-CO" sz="2000" b="1"/>
          </a:p>
        </p:txBody>
      </p:sp>
      <p:sp>
        <p:nvSpPr>
          <p:cNvPr id="19460" name="Text Box 4"/>
          <p:cNvSpPr txBox="1">
            <a:spLocks noChangeArrowheads="1"/>
          </p:cNvSpPr>
          <p:nvPr/>
        </p:nvSpPr>
        <p:spPr bwMode="auto">
          <a:xfrm>
            <a:off x="323529" y="2781301"/>
            <a:ext cx="8136260" cy="400110"/>
          </a:xfrm>
          <a:prstGeom prst="rect">
            <a:avLst/>
          </a:prstGeom>
          <a:noFill/>
          <a:ln w="9525">
            <a:noFill/>
            <a:miter lim="800000"/>
            <a:headEnd/>
            <a:tailEnd/>
          </a:ln>
        </p:spPr>
        <p:txBody>
          <a:bodyPr wrap="square">
            <a:spAutoFit/>
          </a:bodyPr>
          <a:lstStyle/>
          <a:p>
            <a:pPr algn="ctr">
              <a:spcBef>
                <a:spcPct val="50000"/>
              </a:spcBef>
            </a:pPr>
            <a:r>
              <a:rPr lang="es-ES" sz="2000" b="1"/>
              <a:t>					</a:t>
            </a:r>
          </a:p>
        </p:txBody>
      </p:sp>
      <p:sp>
        <p:nvSpPr>
          <p:cNvPr id="19461" name="Text Box 5"/>
          <p:cNvSpPr txBox="1">
            <a:spLocks noChangeArrowheads="1"/>
          </p:cNvSpPr>
          <p:nvPr/>
        </p:nvSpPr>
        <p:spPr bwMode="auto">
          <a:xfrm>
            <a:off x="1619250" y="3860800"/>
            <a:ext cx="8137525" cy="457200"/>
          </a:xfrm>
          <a:prstGeom prst="rect">
            <a:avLst/>
          </a:prstGeom>
          <a:noFill/>
          <a:ln w="9525">
            <a:noFill/>
            <a:miter lim="800000"/>
            <a:headEnd/>
            <a:tailEnd/>
          </a:ln>
        </p:spPr>
        <p:txBody>
          <a:bodyPr>
            <a:spAutoFit/>
          </a:bodyPr>
          <a:lstStyle/>
          <a:p>
            <a:pPr>
              <a:spcBef>
                <a:spcPct val="50000"/>
              </a:spcBef>
            </a:pPr>
            <a:endParaRPr lang="es-CO" sz="2400">
              <a:latin typeface="Times New Roman" pitchFamily="18" charset="0"/>
            </a:endParaRPr>
          </a:p>
        </p:txBody>
      </p:sp>
      <p:sp>
        <p:nvSpPr>
          <p:cNvPr id="19462" name="Rectangle 6"/>
          <p:cNvSpPr>
            <a:spLocks noGrp="1" noChangeArrowheads="1"/>
          </p:cNvSpPr>
          <p:nvPr>
            <p:ph type="body" idx="1"/>
          </p:nvPr>
        </p:nvSpPr>
        <p:spPr>
          <a:xfrm>
            <a:off x="539750" y="3214688"/>
            <a:ext cx="7654925" cy="1584325"/>
          </a:xfrm>
          <a:noFill/>
        </p:spPr>
        <p:txBody>
          <a:bodyPr>
            <a:noAutofit/>
          </a:bodyPr>
          <a:lstStyle/>
          <a:p>
            <a:pPr algn="ctr">
              <a:buFontTx/>
              <a:buNone/>
            </a:pPr>
            <a:r>
              <a:rPr lang="es-ES" sz="2000" b="1" i="1" dirty="0" smtClean="0"/>
              <a:t>“Por la cual se determina el marco conceptual que regula la economía solidaria,  se transforma el Departamento Administrativo Nacional de Cooperativas en el Departamento Administrativo Nacional de la Economía Solidaria, se crea la superintendencia de economía solidaria, se crea el fondo de garantías para las cooperativas financieras y de ahorro y crédito, se dictan normas sobre la actividad financiera de las entidades de naturaleza cooperativa y se expiden otras disposiciones.” </a:t>
            </a:r>
          </a:p>
          <a:p>
            <a:pPr algn="ctr"/>
            <a:endParaRPr lang="es-ES" sz="2000" b="1" i="1"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484438" y="1071563"/>
            <a:ext cx="3873500" cy="433387"/>
          </a:xfrm>
          <a:gradFill rotWithShape="1">
            <a:gsLst>
              <a:gs pos="0">
                <a:schemeClr val="accent1"/>
              </a:gs>
              <a:gs pos="100000">
                <a:schemeClr val="bg1"/>
              </a:gs>
            </a:gsLst>
            <a:lin ang="5400000" scaled="1"/>
          </a:gradFill>
          <a:ln>
            <a:solidFill>
              <a:srgbClr val="000000"/>
            </a:solidFill>
          </a:ln>
        </p:spPr>
        <p:txBody>
          <a:bodyPr/>
          <a:lstStyle/>
          <a:p>
            <a:r>
              <a:rPr lang="es-MX" sz="1800" b="1" i="1" smtClean="0"/>
              <a:t>ESTRUCTURA DE LA LEY </a:t>
            </a:r>
            <a:endParaRPr lang="es-ES" sz="1800" b="1" i="1" smtClean="0"/>
          </a:p>
        </p:txBody>
      </p:sp>
      <p:sp>
        <p:nvSpPr>
          <p:cNvPr id="317443" name="Text Box 3"/>
          <p:cNvSpPr txBox="1">
            <a:spLocks noChangeArrowheads="1"/>
          </p:cNvSpPr>
          <p:nvPr/>
        </p:nvSpPr>
        <p:spPr bwMode="auto">
          <a:xfrm>
            <a:off x="6400800" y="3352800"/>
            <a:ext cx="1966913" cy="884238"/>
          </a:xfrm>
          <a:prstGeom prst="rect">
            <a:avLst/>
          </a:prstGeom>
          <a:noFill/>
          <a:ln w="9525">
            <a:noFill/>
            <a:miter lim="800000"/>
            <a:headEnd/>
            <a:tailEnd/>
          </a:ln>
          <a:effectLst/>
        </p:spPr>
        <p:txBody>
          <a:bodyPr>
            <a:spAutoFit/>
          </a:bodyPr>
          <a:lstStyle/>
          <a:p>
            <a:pPr>
              <a:defRPr/>
            </a:pPr>
            <a:endParaRPr lang="es-ES" sz="1600">
              <a:latin typeface="+mn-lt"/>
            </a:endParaRPr>
          </a:p>
          <a:p>
            <a:pPr>
              <a:spcBef>
                <a:spcPct val="50000"/>
              </a:spcBef>
              <a:defRPr/>
            </a:pPr>
            <a:endParaRPr lang="es-ES" sz="2400">
              <a:latin typeface="+mn-lt"/>
            </a:endParaRPr>
          </a:p>
        </p:txBody>
      </p:sp>
      <p:sp>
        <p:nvSpPr>
          <p:cNvPr id="317444" name="Text Box 4"/>
          <p:cNvSpPr txBox="1">
            <a:spLocks noChangeArrowheads="1"/>
          </p:cNvSpPr>
          <p:nvPr/>
        </p:nvSpPr>
        <p:spPr bwMode="auto">
          <a:xfrm>
            <a:off x="6443663" y="5949950"/>
            <a:ext cx="2087562" cy="884238"/>
          </a:xfrm>
          <a:prstGeom prst="rect">
            <a:avLst/>
          </a:prstGeom>
          <a:noFill/>
          <a:ln w="9525">
            <a:noFill/>
            <a:miter lim="800000"/>
            <a:headEnd/>
            <a:tailEnd/>
          </a:ln>
          <a:effectLst/>
        </p:spPr>
        <p:txBody>
          <a:bodyPr>
            <a:spAutoFit/>
          </a:bodyPr>
          <a:lstStyle/>
          <a:p>
            <a:pPr>
              <a:defRPr/>
            </a:pPr>
            <a:endParaRPr lang="es-ES" sz="1600">
              <a:latin typeface="+mn-lt"/>
            </a:endParaRPr>
          </a:p>
          <a:p>
            <a:pPr>
              <a:spcBef>
                <a:spcPct val="50000"/>
              </a:spcBef>
              <a:defRPr/>
            </a:pPr>
            <a:endParaRPr lang="es-ES" sz="2400">
              <a:latin typeface="+mn-lt"/>
            </a:endParaRPr>
          </a:p>
        </p:txBody>
      </p:sp>
      <p:sp>
        <p:nvSpPr>
          <p:cNvPr id="317445" name="AutoShape 5"/>
          <p:cNvSpPr>
            <a:spLocks noChangeArrowheads="1"/>
          </p:cNvSpPr>
          <p:nvPr/>
        </p:nvSpPr>
        <p:spPr bwMode="auto">
          <a:xfrm>
            <a:off x="3060700" y="1844675"/>
            <a:ext cx="2665413" cy="1441450"/>
          </a:xfrm>
          <a:prstGeom prst="chevron">
            <a:avLst>
              <a:gd name="adj" fmla="val 46228"/>
            </a:avLst>
          </a:prstGeom>
          <a:solidFill>
            <a:srgbClr val="99FFCC"/>
          </a:solidFill>
          <a:ln w="9525">
            <a:solidFill>
              <a:schemeClr val="tx1"/>
            </a:solidFill>
            <a:miter lim="800000"/>
            <a:headEnd/>
            <a:tailEnd/>
          </a:ln>
          <a:effectLst/>
        </p:spPr>
        <p:txBody>
          <a:bodyPr wrap="none" anchor="ctr"/>
          <a:lstStyle/>
          <a:p>
            <a:pPr>
              <a:defRPr/>
            </a:pPr>
            <a:endParaRPr lang="es-ES">
              <a:latin typeface="+mn-lt"/>
            </a:endParaRPr>
          </a:p>
        </p:txBody>
      </p:sp>
      <p:sp>
        <p:nvSpPr>
          <p:cNvPr id="317446" name="AutoShape 6"/>
          <p:cNvSpPr>
            <a:spLocks noChangeArrowheads="1"/>
          </p:cNvSpPr>
          <p:nvPr/>
        </p:nvSpPr>
        <p:spPr bwMode="auto">
          <a:xfrm>
            <a:off x="971550" y="1844675"/>
            <a:ext cx="2305050" cy="1441450"/>
          </a:xfrm>
          <a:prstGeom prst="homePlate">
            <a:avLst>
              <a:gd name="adj" fmla="val 39978"/>
            </a:avLst>
          </a:prstGeom>
          <a:solidFill>
            <a:schemeClr val="accent1"/>
          </a:solidFill>
          <a:ln w="9525">
            <a:solidFill>
              <a:schemeClr val="tx1"/>
            </a:solidFill>
            <a:miter lim="800000"/>
            <a:headEnd/>
            <a:tailEnd/>
          </a:ln>
          <a:effectLst/>
        </p:spPr>
        <p:txBody>
          <a:bodyPr wrap="none" anchor="ctr"/>
          <a:lstStyle/>
          <a:p>
            <a:pPr>
              <a:defRPr/>
            </a:pPr>
            <a:endParaRPr lang="es-ES">
              <a:latin typeface="+mn-lt"/>
            </a:endParaRPr>
          </a:p>
        </p:txBody>
      </p:sp>
      <p:sp>
        <p:nvSpPr>
          <p:cNvPr id="317447" name="Rectangle 7"/>
          <p:cNvSpPr>
            <a:spLocks noChangeArrowheads="1"/>
          </p:cNvSpPr>
          <p:nvPr/>
        </p:nvSpPr>
        <p:spPr bwMode="auto">
          <a:xfrm>
            <a:off x="3779838" y="1773238"/>
            <a:ext cx="1811337" cy="1655762"/>
          </a:xfrm>
          <a:prstGeom prst="rect">
            <a:avLst/>
          </a:prstGeom>
          <a:noFill/>
          <a:ln w="9525">
            <a:noFill/>
            <a:miter lim="800000"/>
            <a:headEnd/>
            <a:tailEnd/>
          </a:ln>
          <a:effectLst/>
        </p:spPr>
        <p:txBody>
          <a:bodyPr anchor="ctr"/>
          <a:lstStyle/>
          <a:p>
            <a:pPr eaLnBrk="0" hangingPunct="0">
              <a:defRPr/>
            </a:pPr>
            <a:r>
              <a:rPr lang="es-ES" sz="1000">
                <a:solidFill>
                  <a:schemeClr val="tx2"/>
                </a:solidFill>
                <a:latin typeface="+mn-lt"/>
              </a:rPr>
              <a:t/>
            </a:r>
            <a:br>
              <a:rPr lang="es-ES" sz="1000">
                <a:solidFill>
                  <a:schemeClr val="tx2"/>
                </a:solidFill>
                <a:latin typeface="+mn-lt"/>
              </a:rPr>
            </a:br>
            <a:r>
              <a:rPr lang="es-ES" sz="1000" b="1">
                <a:solidFill>
                  <a:schemeClr val="tx2"/>
                </a:solidFill>
                <a:latin typeface="+mn-lt"/>
              </a:rPr>
              <a:t>CAPITULO I</a:t>
            </a:r>
            <a:br>
              <a:rPr lang="es-ES" sz="1000" b="1">
                <a:solidFill>
                  <a:schemeClr val="tx2"/>
                </a:solidFill>
                <a:latin typeface="+mn-lt"/>
              </a:rPr>
            </a:br>
            <a:r>
              <a:rPr lang="es-MX" sz="1000">
                <a:solidFill>
                  <a:schemeClr val="tx2"/>
                </a:solidFill>
                <a:latin typeface="+mn-lt"/>
              </a:rPr>
              <a:t>Principios Generales</a:t>
            </a:r>
            <a:br>
              <a:rPr lang="es-MX" sz="1000">
                <a:solidFill>
                  <a:schemeClr val="tx2"/>
                </a:solidFill>
                <a:latin typeface="+mn-lt"/>
              </a:rPr>
            </a:br>
            <a:r>
              <a:rPr lang="es-MX" sz="1000">
                <a:solidFill>
                  <a:schemeClr val="tx2"/>
                </a:solidFill>
                <a:latin typeface="+mn-lt"/>
              </a:rPr>
              <a:t/>
            </a:r>
            <a:br>
              <a:rPr lang="es-MX" sz="1000">
                <a:solidFill>
                  <a:schemeClr val="tx2"/>
                </a:solidFill>
                <a:latin typeface="+mn-lt"/>
              </a:rPr>
            </a:br>
            <a:r>
              <a:rPr lang="es-ES" sz="1000" b="1">
                <a:solidFill>
                  <a:schemeClr val="tx2"/>
                </a:solidFill>
                <a:latin typeface="+mn-lt"/>
              </a:rPr>
              <a:t>CAPITULO II</a:t>
            </a:r>
            <a:br>
              <a:rPr lang="es-ES" sz="1000" b="1">
                <a:solidFill>
                  <a:schemeClr val="tx2"/>
                </a:solidFill>
                <a:latin typeface="+mn-lt"/>
              </a:rPr>
            </a:br>
            <a:r>
              <a:rPr lang="es-MX" sz="1000">
                <a:solidFill>
                  <a:schemeClr val="tx2"/>
                </a:solidFill>
                <a:latin typeface="+mn-lt"/>
              </a:rPr>
              <a:t>Marco Conceptual</a:t>
            </a:r>
            <a:br>
              <a:rPr lang="es-MX" sz="1000">
                <a:solidFill>
                  <a:schemeClr val="tx2"/>
                </a:solidFill>
                <a:latin typeface="+mn-lt"/>
              </a:rPr>
            </a:br>
            <a:r>
              <a:rPr lang="es-MX" sz="1000">
                <a:solidFill>
                  <a:schemeClr val="tx2"/>
                </a:solidFill>
                <a:latin typeface="+mn-lt"/>
              </a:rPr>
              <a:t/>
            </a:r>
            <a:br>
              <a:rPr lang="es-MX" sz="1000">
                <a:solidFill>
                  <a:schemeClr val="tx2"/>
                </a:solidFill>
                <a:latin typeface="+mn-lt"/>
              </a:rPr>
            </a:br>
            <a:r>
              <a:rPr lang="es-ES" sz="1000" b="1">
                <a:solidFill>
                  <a:schemeClr val="tx2"/>
                </a:solidFill>
                <a:latin typeface="+mn-lt"/>
              </a:rPr>
              <a:t>CAPITULO III</a:t>
            </a:r>
            <a:br>
              <a:rPr lang="es-ES" sz="1000" b="1">
                <a:solidFill>
                  <a:schemeClr val="tx2"/>
                </a:solidFill>
                <a:latin typeface="+mn-lt"/>
              </a:rPr>
            </a:br>
            <a:r>
              <a:rPr lang="es-MX" sz="1000">
                <a:solidFill>
                  <a:schemeClr val="tx2"/>
                </a:solidFill>
                <a:latin typeface="+mn-lt"/>
              </a:rPr>
              <a:t>De la Integración de la Economía Solidaria</a:t>
            </a:r>
            <a:br>
              <a:rPr lang="es-MX" sz="1000">
                <a:solidFill>
                  <a:schemeClr val="tx2"/>
                </a:solidFill>
                <a:latin typeface="+mn-lt"/>
              </a:rPr>
            </a:br>
            <a:endParaRPr lang="es-ES" sz="1000">
              <a:solidFill>
                <a:schemeClr val="tx2"/>
              </a:solidFill>
              <a:latin typeface="+mn-lt"/>
            </a:endParaRPr>
          </a:p>
        </p:txBody>
      </p:sp>
      <p:sp>
        <p:nvSpPr>
          <p:cNvPr id="317448" name="Rectangle 8"/>
          <p:cNvSpPr>
            <a:spLocks noChangeArrowheads="1"/>
          </p:cNvSpPr>
          <p:nvPr/>
        </p:nvSpPr>
        <p:spPr bwMode="auto">
          <a:xfrm>
            <a:off x="1044575" y="2205038"/>
            <a:ext cx="1871663" cy="762000"/>
          </a:xfrm>
          <a:prstGeom prst="rect">
            <a:avLst/>
          </a:prstGeom>
          <a:noFill/>
          <a:ln w="9525">
            <a:noFill/>
            <a:miter lim="800000"/>
            <a:headEnd/>
            <a:tailEnd/>
          </a:ln>
          <a:effectLst/>
        </p:spPr>
        <p:txBody>
          <a:bodyPr>
            <a:spAutoFit/>
          </a:bodyPr>
          <a:lstStyle/>
          <a:p>
            <a:pPr algn="ctr">
              <a:defRPr/>
            </a:pPr>
            <a:r>
              <a:rPr lang="es-ES" sz="1600" b="1">
                <a:solidFill>
                  <a:schemeClr val="tx2"/>
                </a:solidFill>
                <a:latin typeface="+mn-lt"/>
              </a:rPr>
              <a:t>TITULO I</a:t>
            </a:r>
          </a:p>
          <a:p>
            <a:pPr algn="ctr">
              <a:defRPr/>
            </a:pPr>
            <a:r>
              <a:rPr lang="es-CO" sz="1400" b="1">
                <a:solidFill>
                  <a:schemeClr val="tx2"/>
                </a:solidFill>
                <a:latin typeface="+mn-lt"/>
              </a:rPr>
              <a:t>DISPOSICIONES PRELIMINARES</a:t>
            </a:r>
            <a:endParaRPr lang="es-ES" sz="1400" b="1">
              <a:solidFill>
                <a:schemeClr val="tx2"/>
              </a:solidFill>
              <a:latin typeface="+mn-lt"/>
            </a:endParaRPr>
          </a:p>
        </p:txBody>
      </p:sp>
      <p:sp>
        <p:nvSpPr>
          <p:cNvPr id="317449" name="AutoShape 9"/>
          <p:cNvSpPr>
            <a:spLocks noChangeArrowheads="1"/>
          </p:cNvSpPr>
          <p:nvPr/>
        </p:nvSpPr>
        <p:spPr bwMode="auto">
          <a:xfrm>
            <a:off x="971550" y="3429000"/>
            <a:ext cx="2305050" cy="1368425"/>
          </a:xfrm>
          <a:prstGeom prst="homePlate">
            <a:avLst>
              <a:gd name="adj" fmla="val 42111"/>
            </a:avLst>
          </a:prstGeom>
          <a:solidFill>
            <a:schemeClr val="accent1"/>
          </a:solidFill>
          <a:ln w="9525">
            <a:solidFill>
              <a:schemeClr val="tx1"/>
            </a:solidFill>
            <a:miter lim="800000"/>
            <a:headEnd/>
            <a:tailEnd/>
          </a:ln>
          <a:effectLst/>
        </p:spPr>
        <p:txBody>
          <a:bodyPr wrap="none" anchor="ctr"/>
          <a:lstStyle/>
          <a:p>
            <a:pPr>
              <a:defRPr/>
            </a:pPr>
            <a:endParaRPr lang="es-ES">
              <a:latin typeface="+mn-lt"/>
            </a:endParaRPr>
          </a:p>
        </p:txBody>
      </p:sp>
      <p:sp>
        <p:nvSpPr>
          <p:cNvPr id="317450" name="AutoShape 10"/>
          <p:cNvSpPr>
            <a:spLocks noChangeArrowheads="1"/>
          </p:cNvSpPr>
          <p:nvPr/>
        </p:nvSpPr>
        <p:spPr bwMode="auto">
          <a:xfrm>
            <a:off x="3060700" y="3429000"/>
            <a:ext cx="2665413" cy="1368425"/>
          </a:xfrm>
          <a:prstGeom prst="chevron">
            <a:avLst>
              <a:gd name="adj" fmla="val 48695"/>
            </a:avLst>
          </a:prstGeom>
          <a:solidFill>
            <a:srgbClr val="99FFCC"/>
          </a:solidFill>
          <a:ln w="9525">
            <a:solidFill>
              <a:schemeClr val="tx1"/>
            </a:solidFill>
            <a:miter lim="800000"/>
            <a:headEnd/>
            <a:tailEnd/>
          </a:ln>
          <a:effectLst/>
        </p:spPr>
        <p:txBody>
          <a:bodyPr wrap="none" anchor="ctr"/>
          <a:lstStyle/>
          <a:p>
            <a:pPr>
              <a:defRPr/>
            </a:pPr>
            <a:endParaRPr lang="es-ES">
              <a:latin typeface="+mn-lt"/>
            </a:endParaRPr>
          </a:p>
        </p:txBody>
      </p:sp>
      <p:sp>
        <p:nvSpPr>
          <p:cNvPr id="317451" name="Rectangle 11"/>
          <p:cNvSpPr>
            <a:spLocks noChangeArrowheads="1"/>
          </p:cNvSpPr>
          <p:nvPr/>
        </p:nvSpPr>
        <p:spPr bwMode="auto">
          <a:xfrm>
            <a:off x="971550" y="3573463"/>
            <a:ext cx="1944688" cy="1416050"/>
          </a:xfrm>
          <a:prstGeom prst="rect">
            <a:avLst/>
          </a:prstGeom>
          <a:noFill/>
          <a:ln w="9525">
            <a:noFill/>
            <a:miter lim="800000"/>
            <a:headEnd/>
            <a:tailEnd/>
          </a:ln>
          <a:effectLst/>
        </p:spPr>
        <p:txBody>
          <a:bodyPr>
            <a:spAutoFit/>
          </a:bodyPr>
          <a:lstStyle/>
          <a:p>
            <a:pPr algn="ctr">
              <a:defRPr/>
            </a:pPr>
            <a:r>
              <a:rPr lang="es-ES" sz="1600" b="1">
                <a:solidFill>
                  <a:schemeClr val="tx2"/>
                </a:solidFill>
                <a:latin typeface="+mn-lt"/>
              </a:rPr>
              <a:t>TITULO II</a:t>
            </a:r>
          </a:p>
          <a:p>
            <a:pPr algn="ctr">
              <a:defRPr/>
            </a:pPr>
            <a:r>
              <a:rPr lang="es-CO" sz="1400" b="1">
                <a:solidFill>
                  <a:schemeClr val="tx2"/>
                </a:solidFill>
                <a:latin typeface="+mn-lt"/>
              </a:rPr>
              <a:t>ORGANISMOS DE APOYO A LA ECONOMIA SOLIDARIA</a:t>
            </a:r>
            <a:endParaRPr lang="es-ES" sz="1400" b="1">
              <a:solidFill>
                <a:schemeClr val="tx2"/>
              </a:solidFill>
              <a:latin typeface="+mn-lt"/>
            </a:endParaRPr>
          </a:p>
          <a:p>
            <a:pPr algn="ctr">
              <a:defRPr/>
            </a:pPr>
            <a:endParaRPr lang="es-ES" sz="1400" b="1">
              <a:solidFill>
                <a:schemeClr val="tx2"/>
              </a:solidFill>
              <a:latin typeface="+mn-lt"/>
            </a:endParaRPr>
          </a:p>
        </p:txBody>
      </p:sp>
      <p:sp>
        <p:nvSpPr>
          <p:cNvPr id="317452" name="Rectangle 12"/>
          <p:cNvSpPr>
            <a:spLocks noChangeArrowheads="1"/>
          </p:cNvSpPr>
          <p:nvPr/>
        </p:nvSpPr>
        <p:spPr bwMode="auto">
          <a:xfrm>
            <a:off x="3563938" y="3429000"/>
            <a:ext cx="2016125" cy="1285875"/>
          </a:xfrm>
          <a:prstGeom prst="rect">
            <a:avLst/>
          </a:prstGeom>
          <a:noFill/>
          <a:ln w="9525">
            <a:noFill/>
            <a:miter lim="800000"/>
            <a:headEnd/>
            <a:tailEnd/>
          </a:ln>
          <a:effectLst/>
        </p:spPr>
        <p:txBody>
          <a:bodyPr anchor="ctr"/>
          <a:lstStyle/>
          <a:p>
            <a:pPr eaLnBrk="0" hangingPunct="0">
              <a:defRPr/>
            </a:pPr>
            <a:r>
              <a:rPr lang="es-MX" sz="1000">
                <a:solidFill>
                  <a:schemeClr val="tx2"/>
                </a:solidFill>
                <a:latin typeface="+mn-lt"/>
              </a:rPr>
              <a:t/>
            </a:r>
            <a:br>
              <a:rPr lang="es-MX" sz="1000">
                <a:solidFill>
                  <a:schemeClr val="tx2"/>
                </a:solidFill>
                <a:latin typeface="+mn-lt"/>
              </a:rPr>
            </a:br>
            <a:r>
              <a:rPr lang="es-ES" sz="1000" b="1">
                <a:solidFill>
                  <a:schemeClr val="tx2"/>
                </a:solidFill>
                <a:latin typeface="+mn-lt"/>
              </a:rPr>
              <a:t>CAPITULO I </a:t>
            </a:r>
            <a:br>
              <a:rPr lang="es-ES" sz="1000" b="1">
                <a:solidFill>
                  <a:schemeClr val="tx2"/>
                </a:solidFill>
                <a:latin typeface="+mn-lt"/>
              </a:rPr>
            </a:br>
            <a:r>
              <a:rPr lang="es-MX" sz="1000">
                <a:solidFill>
                  <a:schemeClr val="tx2"/>
                </a:solidFill>
                <a:latin typeface="+mn-lt"/>
              </a:rPr>
              <a:t>consejo nacional de la economía solidaria, CONES</a:t>
            </a:r>
            <a:r>
              <a:rPr lang="es-ES" sz="1000">
                <a:solidFill>
                  <a:schemeClr val="tx2"/>
                </a:solidFill>
                <a:latin typeface="+mn-lt"/>
              </a:rPr>
              <a:t>	</a:t>
            </a:r>
            <a:br>
              <a:rPr lang="es-ES" sz="1000">
                <a:solidFill>
                  <a:schemeClr val="tx2"/>
                </a:solidFill>
                <a:latin typeface="+mn-lt"/>
              </a:rPr>
            </a:br>
            <a:r>
              <a:rPr lang="es-ES" sz="1000">
                <a:solidFill>
                  <a:schemeClr val="tx2"/>
                </a:solidFill>
                <a:latin typeface="+mn-lt"/>
              </a:rPr>
              <a:t/>
            </a:r>
            <a:br>
              <a:rPr lang="es-ES" sz="1000">
                <a:solidFill>
                  <a:schemeClr val="tx2"/>
                </a:solidFill>
                <a:latin typeface="+mn-lt"/>
              </a:rPr>
            </a:br>
            <a:r>
              <a:rPr lang="es-ES" sz="1000" b="1">
                <a:solidFill>
                  <a:schemeClr val="tx2"/>
                </a:solidFill>
                <a:latin typeface="+mn-lt"/>
              </a:rPr>
              <a:t>CAPITULO II</a:t>
            </a:r>
            <a:br>
              <a:rPr lang="es-ES" sz="1000" b="1">
                <a:solidFill>
                  <a:schemeClr val="tx2"/>
                </a:solidFill>
                <a:latin typeface="+mn-lt"/>
              </a:rPr>
            </a:br>
            <a:r>
              <a:rPr lang="es-MX" sz="1000">
                <a:solidFill>
                  <a:schemeClr val="tx2"/>
                </a:solidFill>
                <a:latin typeface="+mn-lt"/>
              </a:rPr>
              <a:t>Fondo de Fomento de la Economía Solidaria, FONES  </a:t>
            </a:r>
            <a:br>
              <a:rPr lang="es-MX" sz="1000">
                <a:solidFill>
                  <a:schemeClr val="tx2"/>
                </a:solidFill>
                <a:latin typeface="+mn-lt"/>
              </a:rPr>
            </a:br>
            <a:endParaRPr lang="es-ES" sz="1000">
              <a:solidFill>
                <a:schemeClr val="tx2"/>
              </a:solidFill>
              <a:latin typeface="+mn-lt"/>
            </a:endParaRPr>
          </a:p>
        </p:txBody>
      </p:sp>
      <p:sp>
        <p:nvSpPr>
          <p:cNvPr id="317453" name="AutoShape 13"/>
          <p:cNvSpPr>
            <a:spLocks noChangeArrowheads="1"/>
          </p:cNvSpPr>
          <p:nvPr/>
        </p:nvSpPr>
        <p:spPr bwMode="auto">
          <a:xfrm>
            <a:off x="971550" y="4941888"/>
            <a:ext cx="2305050" cy="1368425"/>
          </a:xfrm>
          <a:prstGeom prst="homePlate">
            <a:avLst>
              <a:gd name="adj" fmla="val 42111"/>
            </a:avLst>
          </a:prstGeom>
          <a:solidFill>
            <a:schemeClr val="accent1"/>
          </a:solidFill>
          <a:ln w="9525">
            <a:solidFill>
              <a:schemeClr val="tx1"/>
            </a:solidFill>
            <a:miter lim="800000"/>
            <a:headEnd/>
            <a:tailEnd/>
          </a:ln>
          <a:effectLst/>
        </p:spPr>
        <p:txBody>
          <a:bodyPr wrap="none" anchor="ctr"/>
          <a:lstStyle/>
          <a:p>
            <a:pPr>
              <a:defRPr/>
            </a:pPr>
            <a:endParaRPr lang="es-ES">
              <a:latin typeface="+mn-lt"/>
            </a:endParaRPr>
          </a:p>
        </p:txBody>
      </p:sp>
      <p:sp>
        <p:nvSpPr>
          <p:cNvPr id="317454" name="AutoShape 14"/>
          <p:cNvSpPr>
            <a:spLocks noChangeArrowheads="1"/>
          </p:cNvSpPr>
          <p:nvPr/>
        </p:nvSpPr>
        <p:spPr bwMode="auto">
          <a:xfrm>
            <a:off x="3060700" y="4941888"/>
            <a:ext cx="2665413" cy="1368425"/>
          </a:xfrm>
          <a:prstGeom prst="chevron">
            <a:avLst>
              <a:gd name="adj" fmla="val 48695"/>
            </a:avLst>
          </a:prstGeom>
          <a:solidFill>
            <a:srgbClr val="99FFCC"/>
          </a:solidFill>
          <a:ln w="9525">
            <a:solidFill>
              <a:schemeClr val="tx1"/>
            </a:solidFill>
            <a:miter lim="800000"/>
            <a:headEnd/>
            <a:tailEnd/>
          </a:ln>
          <a:effectLst/>
        </p:spPr>
        <p:txBody>
          <a:bodyPr wrap="none" anchor="ctr"/>
          <a:lstStyle/>
          <a:p>
            <a:pPr>
              <a:defRPr/>
            </a:pPr>
            <a:endParaRPr lang="es-ES">
              <a:latin typeface="+mn-lt"/>
            </a:endParaRPr>
          </a:p>
        </p:txBody>
      </p:sp>
      <p:sp>
        <p:nvSpPr>
          <p:cNvPr id="317455" name="Rectangle 15"/>
          <p:cNvSpPr>
            <a:spLocks noChangeArrowheads="1"/>
          </p:cNvSpPr>
          <p:nvPr/>
        </p:nvSpPr>
        <p:spPr bwMode="auto">
          <a:xfrm>
            <a:off x="971550" y="5013325"/>
            <a:ext cx="2087563" cy="1368425"/>
          </a:xfrm>
          <a:prstGeom prst="rect">
            <a:avLst/>
          </a:prstGeom>
          <a:noFill/>
          <a:ln w="9525">
            <a:noFill/>
            <a:miter lim="800000"/>
            <a:headEnd/>
            <a:tailEnd/>
          </a:ln>
          <a:effectLst/>
        </p:spPr>
        <p:txBody>
          <a:bodyPr anchor="ctr"/>
          <a:lstStyle/>
          <a:p>
            <a:pPr algn="ctr" eaLnBrk="0" hangingPunct="0">
              <a:defRPr/>
            </a:pPr>
            <a:r>
              <a:rPr lang="es-ES" sz="1200" b="1">
                <a:solidFill>
                  <a:schemeClr val="tx2"/>
                </a:solidFill>
                <a:latin typeface="+mn-lt"/>
              </a:rPr>
              <a:t>TITULO I</a:t>
            </a:r>
            <a:r>
              <a:rPr lang="es-MX" sz="1200" b="1">
                <a:solidFill>
                  <a:schemeClr val="tx2"/>
                </a:solidFill>
                <a:latin typeface="+mn-lt"/>
              </a:rPr>
              <a:t>II</a:t>
            </a:r>
            <a:r>
              <a:rPr lang="es-ES" sz="1200" b="1">
                <a:solidFill>
                  <a:schemeClr val="tx2"/>
                </a:solidFill>
                <a:latin typeface="+mn-lt"/>
              </a:rPr>
              <a:t/>
            </a:r>
            <a:br>
              <a:rPr lang="es-ES" sz="1200" b="1">
                <a:solidFill>
                  <a:schemeClr val="tx2"/>
                </a:solidFill>
                <a:latin typeface="+mn-lt"/>
              </a:rPr>
            </a:br>
            <a:r>
              <a:rPr lang="es-MX" sz="1200" b="1">
                <a:solidFill>
                  <a:schemeClr val="tx2"/>
                </a:solidFill>
                <a:latin typeface="+mn-lt"/>
              </a:rPr>
              <a:t/>
            </a:r>
            <a:br>
              <a:rPr lang="es-MX" sz="1200" b="1">
                <a:solidFill>
                  <a:schemeClr val="tx2"/>
                </a:solidFill>
                <a:latin typeface="+mn-lt"/>
              </a:rPr>
            </a:br>
            <a:r>
              <a:rPr lang="es-MX" sz="1200" b="1">
                <a:solidFill>
                  <a:schemeClr val="tx2"/>
                </a:solidFill>
                <a:latin typeface="+mn-lt"/>
              </a:rPr>
              <a:t>ENTIDADES ESTATALES DE PROMOCIÓN, FOMENTO, DESARROLLO Y SUPERVISIÓN</a:t>
            </a:r>
            <a:r>
              <a:rPr lang="es-ES" sz="1200" b="1">
                <a:solidFill>
                  <a:schemeClr val="tx2"/>
                </a:solidFill>
                <a:latin typeface="+mn-lt"/>
              </a:rPr>
              <a:t/>
            </a:r>
            <a:br>
              <a:rPr lang="es-ES" sz="1200" b="1">
                <a:solidFill>
                  <a:schemeClr val="tx2"/>
                </a:solidFill>
                <a:latin typeface="+mn-lt"/>
              </a:rPr>
            </a:br>
            <a:endParaRPr lang="es-ES" sz="1200" b="1">
              <a:solidFill>
                <a:schemeClr val="tx2"/>
              </a:solidFill>
              <a:latin typeface="+mn-lt"/>
            </a:endParaRPr>
          </a:p>
        </p:txBody>
      </p:sp>
      <p:sp>
        <p:nvSpPr>
          <p:cNvPr id="317456" name="Rectangle 16"/>
          <p:cNvSpPr>
            <a:spLocks noChangeArrowheads="1"/>
          </p:cNvSpPr>
          <p:nvPr/>
        </p:nvSpPr>
        <p:spPr bwMode="auto">
          <a:xfrm>
            <a:off x="3635375" y="5084763"/>
            <a:ext cx="2017713" cy="1296987"/>
          </a:xfrm>
          <a:prstGeom prst="rect">
            <a:avLst/>
          </a:prstGeom>
          <a:noFill/>
          <a:ln w="9525">
            <a:noFill/>
            <a:miter lim="800000"/>
            <a:headEnd/>
            <a:tailEnd/>
          </a:ln>
          <a:effectLst/>
        </p:spPr>
        <p:txBody>
          <a:bodyPr anchor="ctr"/>
          <a:lstStyle/>
          <a:p>
            <a:pPr eaLnBrk="0" hangingPunct="0">
              <a:defRPr/>
            </a:pPr>
            <a:r>
              <a:rPr lang="es-ES" sz="1000" b="1">
                <a:solidFill>
                  <a:schemeClr val="tx2"/>
                </a:solidFill>
                <a:latin typeface="+mn-lt"/>
              </a:rPr>
              <a:t>CAPITULO I</a:t>
            </a:r>
            <a:br>
              <a:rPr lang="es-ES" sz="1000" b="1">
                <a:solidFill>
                  <a:schemeClr val="tx2"/>
                </a:solidFill>
                <a:latin typeface="+mn-lt"/>
              </a:rPr>
            </a:br>
            <a:r>
              <a:rPr lang="es-ES" sz="1000">
                <a:solidFill>
                  <a:schemeClr val="tx2"/>
                </a:solidFill>
                <a:latin typeface="+mn-lt"/>
              </a:rPr>
              <a:t>Reestructuración del Departamento Administrativo Nacional de Cooperativas</a:t>
            </a:r>
            <a:br>
              <a:rPr lang="es-ES" sz="1000">
                <a:solidFill>
                  <a:schemeClr val="tx2"/>
                </a:solidFill>
                <a:latin typeface="+mn-lt"/>
              </a:rPr>
            </a:br>
            <a:r>
              <a:rPr lang="es-ES" sz="1000" b="1">
                <a:solidFill>
                  <a:schemeClr val="tx2"/>
                </a:solidFill>
                <a:latin typeface="+mn-lt"/>
              </a:rPr>
              <a:t>CAPITULO II</a:t>
            </a:r>
            <a:br>
              <a:rPr lang="es-ES" sz="1000" b="1">
                <a:solidFill>
                  <a:schemeClr val="tx2"/>
                </a:solidFill>
                <a:latin typeface="+mn-lt"/>
              </a:rPr>
            </a:br>
            <a:r>
              <a:rPr lang="es-ES" sz="1000">
                <a:solidFill>
                  <a:schemeClr val="tx2"/>
                </a:solidFill>
                <a:latin typeface="+mn-lt"/>
              </a:rPr>
              <a:t>Superintendencia de la Economía solidaria</a:t>
            </a:r>
            <a:br>
              <a:rPr lang="es-ES" sz="1000">
                <a:solidFill>
                  <a:schemeClr val="tx2"/>
                </a:solidFill>
                <a:latin typeface="+mn-lt"/>
              </a:rPr>
            </a:br>
            <a:endParaRPr lang="es-ES" sz="1000">
              <a:solidFill>
                <a:schemeClr val="tx2"/>
              </a:solidFill>
              <a:latin typeface="+mn-lt"/>
            </a:endParaRPr>
          </a:p>
        </p:txBody>
      </p:sp>
      <p:sp>
        <p:nvSpPr>
          <p:cNvPr id="317457" name="AutoShape 17"/>
          <p:cNvSpPr>
            <a:spLocks noChangeArrowheads="1"/>
          </p:cNvSpPr>
          <p:nvPr/>
        </p:nvSpPr>
        <p:spPr bwMode="auto">
          <a:xfrm>
            <a:off x="5362575" y="1844675"/>
            <a:ext cx="2665413" cy="1441450"/>
          </a:xfrm>
          <a:prstGeom prst="chevron">
            <a:avLst>
              <a:gd name="adj" fmla="val 46228"/>
            </a:avLst>
          </a:prstGeom>
          <a:solidFill>
            <a:srgbClr val="CCFFFF"/>
          </a:solidFill>
          <a:ln w="9525">
            <a:solidFill>
              <a:schemeClr val="tx1"/>
            </a:solidFill>
            <a:miter lim="800000"/>
            <a:headEnd/>
            <a:tailEnd/>
          </a:ln>
          <a:effectLst/>
        </p:spPr>
        <p:txBody>
          <a:bodyPr wrap="none" anchor="ctr"/>
          <a:lstStyle/>
          <a:p>
            <a:pPr>
              <a:defRPr/>
            </a:pPr>
            <a:endParaRPr lang="es-ES">
              <a:latin typeface="+mn-lt"/>
            </a:endParaRPr>
          </a:p>
        </p:txBody>
      </p:sp>
      <p:sp>
        <p:nvSpPr>
          <p:cNvPr id="317458" name="AutoShape 18"/>
          <p:cNvSpPr>
            <a:spLocks noChangeArrowheads="1"/>
          </p:cNvSpPr>
          <p:nvPr/>
        </p:nvSpPr>
        <p:spPr bwMode="auto">
          <a:xfrm>
            <a:off x="5435600" y="3429000"/>
            <a:ext cx="2665413" cy="1368425"/>
          </a:xfrm>
          <a:prstGeom prst="chevron">
            <a:avLst>
              <a:gd name="adj" fmla="val 48695"/>
            </a:avLst>
          </a:prstGeom>
          <a:solidFill>
            <a:srgbClr val="CCFFFF"/>
          </a:solidFill>
          <a:ln w="9525">
            <a:solidFill>
              <a:schemeClr val="tx1"/>
            </a:solidFill>
            <a:miter lim="800000"/>
            <a:headEnd/>
            <a:tailEnd/>
          </a:ln>
          <a:effectLst/>
        </p:spPr>
        <p:txBody>
          <a:bodyPr wrap="none" anchor="ctr"/>
          <a:lstStyle/>
          <a:p>
            <a:pPr>
              <a:defRPr/>
            </a:pPr>
            <a:endParaRPr lang="es-ES">
              <a:latin typeface="+mn-lt"/>
            </a:endParaRPr>
          </a:p>
        </p:txBody>
      </p:sp>
      <p:sp>
        <p:nvSpPr>
          <p:cNvPr id="317459" name="AutoShape 19"/>
          <p:cNvSpPr>
            <a:spLocks noChangeArrowheads="1"/>
          </p:cNvSpPr>
          <p:nvPr/>
        </p:nvSpPr>
        <p:spPr bwMode="auto">
          <a:xfrm>
            <a:off x="5435600" y="4941888"/>
            <a:ext cx="2665413" cy="1368425"/>
          </a:xfrm>
          <a:prstGeom prst="chevron">
            <a:avLst>
              <a:gd name="adj" fmla="val 48695"/>
            </a:avLst>
          </a:prstGeom>
          <a:solidFill>
            <a:srgbClr val="CCFFFF"/>
          </a:solidFill>
          <a:ln w="9525">
            <a:solidFill>
              <a:schemeClr val="tx1"/>
            </a:solidFill>
            <a:miter lim="800000"/>
            <a:headEnd/>
            <a:tailEnd/>
          </a:ln>
          <a:effectLst/>
        </p:spPr>
        <p:txBody>
          <a:bodyPr wrap="none" anchor="ctr"/>
          <a:lstStyle/>
          <a:p>
            <a:pPr>
              <a:defRPr/>
            </a:pPr>
            <a:endParaRPr lang="es-ES">
              <a:latin typeface="+mn-lt"/>
            </a:endParaRPr>
          </a:p>
        </p:txBody>
      </p:sp>
      <p:sp>
        <p:nvSpPr>
          <p:cNvPr id="317460" name="Text Box 20"/>
          <p:cNvSpPr txBox="1">
            <a:spLocks noChangeArrowheads="1"/>
          </p:cNvSpPr>
          <p:nvPr/>
        </p:nvSpPr>
        <p:spPr bwMode="auto">
          <a:xfrm>
            <a:off x="5867400" y="1844675"/>
            <a:ext cx="1512888" cy="457200"/>
          </a:xfrm>
          <a:prstGeom prst="rect">
            <a:avLst/>
          </a:prstGeom>
          <a:noFill/>
          <a:ln w="9525">
            <a:noFill/>
            <a:miter lim="800000"/>
            <a:headEnd/>
            <a:tailEnd/>
          </a:ln>
          <a:effectLst/>
        </p:spPr>
        <p:txBody>
          <a:bodyPr>
            <a:spAutoFit/>
          </a:bodyPr>
          <a:lstStyle/>
          <a:p>
            <a:pPr algn="ctr">
              <a:spcBef>
                <a:spcPct val="50000"/>
              </a:spcBef>
              <a:defRPr/>
            </a:pPr>
            <a:r>
              <a:rPr lang="es-ES" sz="1200" b="1">
                <a:latin typeface="+mn-lt"/>
              </a:rPr>
              <a:t>ARTICULOS</a:t>
            </a:r>
          </a:p>
          <a:p>
            <a:pPr algn="ctr">
              <a:defRPr/>
            </a:pPr>
            <a:r>
              <a:rPr lang="es-ES" sz="1200">
                <a:latin typeface="+mn-lt"/>
              </a:rPr>
              <a:t>Del 1  al  3</a:t>
            </a:r>
          </a:p>
        </p:txBody>
      </p:sp>
      <p:sp>
        <p:nvSpPr>
          <p:cNvPr id="317461" name="Text Box 21"/>
          <p:cNvSpPr txBox="1">
            <a:spLocks noChangeArrowheads="1"/>
          </p:cNvSpPr>
          <p:nvPr/>
        </p:nvSpPr>
        <p:spPr bwMode="auto">
          <a:xfrm>
            <a:off x="5868988" y="2251075"/>
            <a:ext cx="1512887" cy="457200"/>
          </a:xfrm>
          <a:prstGeom prst="rect">
            <a:avLst/>
          </a:prstGeom>
          <a:noFill/>
          <a:ln w="9525">
            <a:noFill/>
            <a:miter lim="800000"/>
            <a:headEnd/>
            <a:tailEnd/>
          </a:ln>
          <a:effectLst/>
        </p:spPr>
        <p:txBody>
          <a:bodyPr>
            <a:spAutoFit/>
          </a:bodyPr>
          <a:lstStyle/>
          <a:p>
            <a:pPr algn="ctr">
              <a:spcBef>
                <a:spcPct val="50000"/>
              </a:spcBef>
              <a:defRPr/>
            </a:pPr>
            <a:r>
              <a:rPr lang="es-ES" sz="1200" b="1">
                <a:latin typeface="+mn-lt"/>
              </a:rPr>
              <a:t>ARTICULOS</a:t>
            </a:r>
          </a:p>
          <a:p>
            <a:pPr algn="ctr">
              <a:defRPr/>
            </a:pPr>
            <a:r>
              <a:rPr lang="es-ES" sz="1200">
                <a:latin typeface="+mn-lt"/>
              </a:rPr>
              <a:t>Del  4  al 13</a:t>
            </a:r>
          </a:p>
        </p:txBody>
      </p:sp>
      <p:sp>
        <p:nvSpPr>
          <p:cNvPr id="317462" name="Text Box 22"/>
          <p:cNvSpPr txBox="1">
            <a:spLocks noChangeArrowheads="1"/>
          </p:cNvSpPr>
          <p:nvPr/>
        </p:nvSpPr>
        <p:spPr bwMode="auto">
          <a:xfrm>
            <a:off x="5940425" y="2827338"/>
            <a:ext cx="1512888" cy="457200"/>
          </a:xfrm>
          <a:prstGeom prst="rect">
            <a:avLst/>
          </a:prstGeom>
          <a:noFill/>
          <a:ln w="9525">
            <a:noFill/>
            <a:miter lim="800000"/>
            <a:headEnd/>
            <a:tailEnd/>
          </a:ln>
          <a:effectLst/>
        </p:spPr>
        <p:txBody>
          <a:bodyPr>
            <a:spAutoFit/>
          </a:bodyPr>
          <a:lstStyle/>
          <a:p>
            <a:pPr algn="ctr">
              <a:spcBef>
                <a:spcPct val="50000"/>
              </a:spcBef>
              <a:defRPr/>
            </a:pPr>
            <a:r>
              <a:rPr lang="es-ES" sz="1200" b="1" dirty="0">
                <a:latin typeface="+mn-lt"/>
              </a:rPr>
              <a:t>ARTICULOS</a:t>
            </a:r>
          </a:p>
          <a:p>
            <a:pPr algn="ctr">
              <a:defRPr/>
            </a:pPr>
            <a:r>
              <a:rPr lang="es-ES" sz="1200" dirty="0">
                <a:latin typeface="+mn-lt"/>
              </a:rPr>
              <a:t>Del  14  al 19</a:t>
            </a:r>
          </a:p>
        </p:txBody>
      </p:sp>
      <p:sp>
        <p:nvSpPr>
          <p:cNvPr id="317463" name="Text Box 23"/>
          <p:cNvSpPr txBox="1">
            <a:spLocks noChangeArrowheads="1"/>
          </p:cNvSpPr>
          <p:nvPr/>
        </p:nvSpPr>
        <p:spPr bwMode="auto">
          <a:xfrm>
            <a:off x="6011863" y="3548063"/>
            <a:ext cx="1512887" cy="457200"/>
          </a:xfrm>
          <a:prstGeom prst="rect">
            <a:avLst/>
          </a:prstGeom>
          <a:noFill/>
          <a:ln w="9525">
            <a:noFill/>
            <a:miter lim="800000"/>
            <a:headEnd/>
            <a:tailEnd/>
          </a:ln>
          <a:effectLst/>
        </p:spPr>
        <p:txBody>
          <a:bodyPr>
            <a:spAutoFit/>
          </a:bodyPr>
          <a:lstStyle/>
          <a:p>
            <a:pPr algn="ctr">
              <a:spcBef>
                <a:spcPct val="50000"/>
              </a:spcBef>
              <a:defRPr/>
            </a:pPr>
            <a:r>
              <a:rPr lang="es-ES" sz="1200" b="1">
                <a:latin typeface="+mn-lt"/>
              </a:rPr>
              <a:t>ARTICULOS</a:t>
            </a:r>
          </a:p>
          <a:p>
            <a:pPr algn="ctr">
              <a:defRPr/>
            </a:pPr>
            <a:r>
              <a:rPr lang="es-ES" sz="1200">
                <a:latin typeface="+mn-lt"/>
              </a:rPr>
              <a:t>Del  20  al 22</a:t>
            </a:r>
          </a:p>
        </p:txBody>
      </p:sp>
      <p:sp>
        <p:nvSpPr>
          <p:cNvPr id="317464" name="Text Box 24"/>
          <p:cNvSpPr txBox="1">
            <a:spLocks noChangeArrowheads="1"/>
          </p:cNvSpPr>
          <p:nvPr/>
        </p:nvSpPr>
        <p:spPr bwMode="auto">
          <a:xfrm>
            <a:off x="6011863" y="4195763"/>
            <a:ext cx="1512887" cy="457200"/>
          </a:xfrm>
          <a:prstGeom prst="rect">
            <a:avLst/>
          </a:prstGeom>
          <a:noFill/>
          <a:ln w="9525">
            <a:noFill/>
            <a:miter lim="800000"/>
            <a:headEnd/>
            <a:tailEnd/>
          </a:ln>
          <a:effectLst/>
        </p:spPr>
        <p:txBody>
          <a:bodyPr>
            <a:spAutoFit/>
          </a:bodyPr>
          <a:lstStyle/>
          <a:p>
            <a:pPr algn="ctr">
              <a:spcBef>
                <a:spcPct val="50000"/>
              </a:spcBef>
              <a:defRPr/>
            </a:pPr>
            <a:r>
              <a:rPr lang="es-ES" sz="1200" b="1">
                <a:latin typeface="+mn-lt"/>
              </a:rPr>
              <a:t>ARTICULOS</a:t>
            </a:r>
          </a:p>
          <a:p>
            <a:pPr algn="ctr">
              <a:defRPr/>
            </a:pPr>
            <a:r>
              <a:rPr lang="es-ES" sz="1200">
                <a:latin typeface="+mn-lt"/>
              </a:rPr>
              <a:t>Del  23  al 28</a:t>
            </a:r>
          </a:p>
        </p:txBody>
      </p:sp>
      <p:sp>
        <p:nvSpPr>
          <p:cNvPr id="317465" name="Text Box 25"/>
          <p:cNvSpPr txBox="1">
            <a:spLocks noChangeArrowheads="1"/>
          </p:cNvSpPr>
          <p:nvPr/>
        </p:nvSpPr>
        <p:spPr bwMode="auto">
          <a:xfrm>
            <a:off x="6156325" y="5132388"/>
            <a:ext cx="1512888" cy="457200"/>
          </a:xfrm>
          <a:prstGeom prst="rect">
            <a:avLst/>
          </a:prstGeom>
          <a:noFill/>
          <a:ln w="9525">
            <a:noFill/>
            <a:miter lim="800000"/>
            <a:headEnd/>
            <a:tailEnd/>
          </a:ln>
          <a:effectLst/>
        </p:spPr>
        <p:txBody>
          <a:bodyPr>
            <a:spAutoFit/>
          </a:bodyPr>
          <a:lstStyle/>
          <a:p>
            <a:pPr algn="ctr">
              <a:spcBef>
                <a:spcPct val="50000"/>
              </a:spcBef>
              <a:defRPr/>
            </a:pPr>
            <a:r>
              <a:rPr lang="es-ES" sz="1200" b="1">
                <a:latin typeface="+mn-lt"/>
              </a:rPr>
              <a:t>ARTICULOS</a:t>
            </a:r>
          </a:p>
          <a:p>
            <a:pPr algn="ctr">
              <a:defRPr/>
            </a:pPr>
            <a:r>
              <a:rPr lang="es-ES" sz="1200">
                <a:latin typeface="+mn-lt"/>
              </a:rPr>
              <a:t>Del  29  al 32</a:t>
            </a:r>
          </a:p>
        </p:txBody>
      </p:sp>
      <p:sp>
        <p:nvSpPr>
          <p:cNvPr id="317466" name="Text Box 26"/>
          <p:cNvSpPr txBox="1">
            <a:spLocks noChangeArrowheads="1"/>
          </p:cNvSpPr>
          <p:nvPr/>
        </p:nvSpPr>
        <p:spPr bwMode="auto">
          <a:xfrm>
            <a:off x="6156325" y="5708650"/>
            <a:ext cx="1512888" cy="457200"/>
          </a:xfrm>
          <a:prstGeom prst="rect">
            <a:avLst/>
          </a:prstGeom>
          <a:noFill/>
          <a:ln w="9525">
            <a:noFill/>
            <a:miter lim="800000"/>
            <a:headEnd/>
            <a:tailEnd/>
          </a:ln>
          <a:effectLst/>
        </p:spPr>
        <p:txBody>
          <a:bodyPr>
            <a:spAutoFit/>
          </a:bodyPr>
          <a:lstStyle/>
          <a:p>
            <a:pPr algn="ctr">
              <a:spcBef>
                <a:spcPct val="50000"/>
              </a:spcBef>
              <a:defRPr/>
            </a:pPr>
            <a:r>
              <a:rPr lang="es-ES" sz="1200" b="1">
                <a:latin typeface="+mn-lt"/>
              </a:rPr>
              <a:t>ARTICULOS</a:t>
            </a:r>
          </a:p>
          <a:p>
            <a:pPr algn="ctr">
              <a:defRPr/>
            </a:pPr>
            <a:r>
              <a:rPr lang="es-ES" sz="1200">
                <a:latin typeface="+mn-lt"/>
              </a:rPr>
              <a:t>Del  33  al 38</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427288" y="1627188"/>
            <a:ext cx="3873500" cy="433387"/>
          </a:xfrm>
          <a:gradFill rotWithShape="1">
            <a:gsLst>
              <a:gs pos="0">
                <a:schemeClr val="accent1"/>
              </a:gs>
              <a:gs pos="100000">
                <a:schemeClr val="bg1"/>
              </a:gs>
            </a:gsLst>
            <a:lin ang="5400000" scaled="1"/>
          </a:gradFill>
          <a:ln>
            <a:solidFill>
              <a:srgbClr val="000000"/>
            </a:solidFill>
          </a:ln>
        </p:spPr>
        <p:txBody>
          <a:bodyPr/>
          <a:lstStyle/>
          <a:p>
            <a:r>
              <a:rPr lang="es-MX" sz="1800" b="1" i="1" smtClean="0"/>
              <a:t>ESTRUCTURA DE LA LEY </a:t>
            </a:r>
            <a:endParaRPr lang="es-ES" sz="1800" b="1" i="1" smtClean="0"/>
          </a:p>
        </p:txBody>
      </p:sp>
      <p:sp>
        <p:nvSpPr>
          <p:cNvPr id="21507" name="Text Box 3"/>
          <p:cNvSpPr txBox="1">
            <a:spLocks noChangeArrowheads="1"/>
          </p:cNvSpPr>
          <p:nvPr/>
        </p:nvSpPr>
        <p:spPr bwMode="auto">
          <a:xfrm>
            <a:off x="6443663" y="5949950"/>
            <a:ext cx="2087562" cy="884238"/>
          </a:xfrm>
          <a:prstGeom prst="rect">
            <a:avLst/>
          </a:prstGeom>
          <a:noFill/>
          <a:ln w="9525">
            <a:noFill/>
            <a:miter lim="800000"/>
            <a:headEnd/>
            <a:tailEnd/>
          </a:ln>
        </p:spPr>
        <p:txBody>
          <a:bodyPr>
            <a:spAutoFit/>
          </a:bodyPr>
          <a:lstStyle/>
          <a:p>
            <a:endParaRPr lang="es-ES" sz="1600">
              <a:latin typeface="Times New Roman" pitchFamily="18" charset="0"/>
            </a:endParaRPr>
          </a:p>
          <a:p>
            <a:pPr>
              <a:spcBef>
                <a:spcPct val="50000"/>
              </a:spcBef>
            </a:pPr>
            <a:endParaRPr lang="es-ES" sz="2400">
              <a:latin typeface="Times New Roman" pitchFamily="18" charset="0"/>
            </a:endParaRPr>
          </a:p>
        </p:txBody>
      </p:sp>
      <p:grpSp>
        <p:nvGrpSpPr>
          <p:cNvPr id="2" name="Group 4"/>
          <p:cNvGrpSpPr>
            <a:grpSpLocks/>
          </p:cNvGrpSpPr>
          <p:nvPr/>
        </p:nvGrpSpPr>
        <p:grpSpPr bwMode="auto">
          <a:xfrm>
            <a:off x="971550" y="2420938"/>
            <a:ext cx="7396163" cy="3024187"/>
            <a:chOff x="612" y="1117"/>
            <a:chExt cx="4659" cy="1905"/>
          </a:xfrm>
        </p:grpSpPr>
        <p:sp>
          <p:nvSpPr>
            <p:cNvPr id="318469" name="Text Box 5"/>
            <p:cNvSpPr txBox="1">
              <a:spLocks noChangeArrowheads="1"/>
            </p:cNvSpPr>
            <p:nvPr/>
          </p:nvSpPr>
          <p:spPr bwMode="auto">
            <a:xfrm>
              <a:off x="4032" y="2112"/>
              <a:ext cx="1239" cy="557"/>
            </a:xfrm>
            <a:prstGeom prst="rect">
              <a:avLst/>
            </a:prstGeom>
            <a:noFill/>
            <a:ln w="9525">
              <a:noFill/>
              <a:miter lim="800000"/>
              <a:headEnd/>
              <a:tailEnd/>
            </a:ln>
            <a:effectLst/>
          </p:spPr>
          <p:txBody>
            <a:bodyPr>
              <a:spAutoFit/>
            </a:bodyPr>
            <a:lstStyle/>
            <a:p>
              <a:pPr>
                <a:defRPr/>
              </a:pPr>
              <a:endParaRPr lang="es-ES" sz="1600">
                <a:latin typeface="+mj-lt"/>
              </a:endParaRPr>
            </a:p>
            <a:p>
              <a:pPr>
                <a:spcBef>
                  <a:spcPct val="50000"/>
                </a:spcBef>
                <a:defRPr/>
              </a:pPr>
              <a:endParaRPr lang="es-ES" sz="2400">
                <a:latin typeface="+mj-lt"/>
              </a:endParaRPr>
            </a:p>
          </p:txBody>
        </p:sp>
        <p:sp>
          <p:nvSpPr>
            <p:cNvPr id="318470" name="AutoShape 6"/>
            <p:cNvSpPr>
              <a:spLocks noChangeArrowheads="1"/>
            </p:cNvSpPr>
            <p:nvPr/>
          </p:nvSpPr>
          <p:spPr bwMode="auto">
            <a:xfrm>
              <a:off x="1927" y="1162"/>
              <a:ext cx="1679" cy="908"/>
            </a:xfrm>
            <a:prstGeom prst="chevron">
              <a:avLst>
                <a:gd name="adj" fmla="val 46228"/>
              </a:avLst>
            </a:prstGeom>
            <a:solidFill>
              <a:srgbClr val="99FFCC"/>
            </a:solidFill>
            <a:ln w="9525">
              <a:solidFill>
                <a:schemeClr val="tx1"/>
              </a:solidFill>
              <a:miter lim="800000"/>
              <a:headEnd/>
              <a:tailEnd/>
            </a:ln>
            <a:effectLst/>
          </p:spPr>
          <p:txBody>
            <a:bodyPr wrap="none" anchor="ctr"/>
            <a:lstStyle/>
            <a:p>
              <a:pPr>
                <a:defRPr/>
              </a:pPr>
              <a:endParaRPr lang="es-ES">
                <a:latin typeface="+mj-lt"/>
              </a:endParaRPr>
            </a:p>
          </p:txBody>
        </p:sp>
        <p:sp>
          <p:nvSpPr>
            <p:cNvPr id="318471" name="AutoShape 7"/>
            <p:cNvSpPr>
              <a:spLocks noChangeArrowheads="1"/>
            </p:cNvSpPr>
            <p:nvPr/>
          </p:nvSpPr>
          <p:spPr bwMode="auto">
            <a:xfrm>
              <a:off x="612" y="1162"/>
              <a:ext cx="1452" cy="908"/>
            </a:xfrm>
            <a:prstGeom prst="homePlate">
              <a:avLst>
                <a:gd name="adj" fmla="val 39978"/>
              </a:avLst>
            </a:prstGeom>
            <a:solidFill>
              <a:schemeClr val="accent1"/>
            </a:solidFill>
            <a:ln w="9525">
              <a:solidFill>
                <a:schemeClr val="tx1"/>
              </a:solidFill>
              <a:miter lim="800000"/>
              <a:headEnd/>
              <a:tailEnd/>
            </a:ln>
            <a:effectLst/>
          </p:spPr>
          <p:txBody>
            <a:bodyPr wrap="none" anchor="ctr"/>
            <a:lstStyle/>
            <a:p>
              <a:pPr>
                <a:defRPr/>
              </a:pPr>
              <a:endParaRPr lang="es-ES">
                <a:latin typeface="+mj-lt"/>
              </a:endParaRPr>
            </a:p>
          </p:txBody>
        </p:sp>
        <p:sp>
          <p:nvSpPr>
            <p:cNvPr id="318472" name="Rectangle 8"/>
            <p:cNvSpPr>
              <a:spLocks noChangeArrowheads="1"/>
            </p:cNvSpPr>
            <p:nvPr/>
          </p:nvSpPr>
          <p:spPr bwMode="auto">
            <a:xfrm>
              <a:off x="2381" y="1117"/>
              <a:ext cx="1141" cy="1043"/>
            </a:xfrm>
            <a:prstGeom prst="rect">
              <a:avLst/>
            </a:prstGeom>
            <a:noFill/>
            <a:ln w="9525">
              <a:noFill/>
              <a:miter lim="800000"/>
              <a:headEnd/>
              <a:tailEnd/>
            </a:ln>
            <a:effectLst/>
          </p:spPr>
          <p:txBody>
            <a:bodyPr anchor="ctr"/>
            <a:lstStyle/>
            <a:p>
              <a:pPr eaLnBrk="0" hangingPunct="0">
                <a:defRPr/>
              </a:pPr>
              <a:r>
                <a:rPr lang="es-ES" sz="1000">
                  <a:solidFill>
                    <a:schemeClr val="tx2"/>
                  </a:solidFill>
                  <a:latin typeface="+mj-lt"/>
                </a:rPr>
                <a:t/>
              </a:r>
              <a:br>
                <a:rPr lang="es-ES" sz="1000">
                  <a:solidFill>
                    <a:schemeClr val="tx2"/>
                  </a:solidFill>
                  <a:latin typeface="+mj-lt"/>
                </a:rPr>
              </a:br>
              <a:r>
                <a:rPr lang="es-ES" sz="1000" b="1">
                  <a:solidFill>
                    <a:schemeClr val="tx2"/>
                  </a:solidFill>
                  <a:latin typeface="+mj-lt"/>
                </a:rPr>
                <a:t>CAPITULO I</a:t>
              </a:r>
              <a:br>
                <a:rPr lang="es-ES" sz="1000" b="1">
                  <a:solidFill>
                    <a:schemeClr val="tx2"/>
                  </a:solidFill>
                  <a:latin typeface="+mj-lt"/>
                </a:rPr>
              </a:br>
              <a:r>
                <a:rPr lang="es-ES" sz="1000">
                  <a:solidFill>
                    <a:schemeClr val="tx2"/>
                  </a:solidFill>
                  <a:latin typeface="+mj-lt"/>
                </a:rPr>
                <a:t>Condiciones para el ejercicio de la actividad financiera</a:t>
              </a:r>
              <a:br>
                <a:rPr lang="es-ES" sz="1000">
                  <a:solidFill>
                    <a:schemeClr val="tx2"/>
                  </a:solidFill>
                  <a:latin typeface="+mj-lt"/>
                </a:rPr>
              </a:br>
              <a:r>
                <a:rPr lang="es-ES" sz="1000">
                  <a:solidFill>
                    <a:schemeClr val="tx2"/>
                  </a:solidFill>
                  <a:latin typeface="+mj-lt"/>
                </a:rPr>
                <a:t/>
              </a:r>
              <a:br>
                <a:rPr lang="es-ES" sz="1000">
                  <a:solidFill>
                    <a:schemeClr val="tx2"/>
                  </a:solidFill>
                  <a:latin typeface="+mj-lt"/>
                </a:rPr>
              </a:br>
              <a:r>
                <a:rPr lang="es-ES" sz="1000" b="1">
                  <a:solidFill>
                    <a:schemeClr val="tx2"/>
                  </a:solidFill>
                  <a:latin typeface="+mj-lt"/>
                </a:rPr>
                <a:t>CAPITULO II</a:t>
              </a:r>
              <a:br>
                <a:rPr lang="es-ES" sz="1000" b="1">
                  <a:solidFill>
                    <a:schemeClr val="tx2"/>
                  </a:solidFill>
                  <a:latin typeface="+mj-lt"/>
                </a:rPr>
              </a:br>
              <a:r>
                <a:rPr lang="es-ES" sz="1000">
                  <a:solidFill>
                    <a:schemeClr val="tx2"/>
                  </a:solidFill>
                  <a:latin typeface="+mj-lt"/>
                </a:rPr>
                <a:t>Disposiciones especiales</a:t>
              </a:r>
              <a:r>
                <a:rPr lang="es-MX" sz="1000">
                  <a:solidFill>
                    <a:schemeClr val="tx2"/>
                  </a:solidFill>
                  <a:latin typeface="+mj-lt"/>
                </a:rPr>
                <a:t>l</a:t>
              </a:r>
              <a:br>
                <a:rPr lang="es-MX" sz="1000">
                  <a:solidFill>
                    <a:schemeClr val="tx2"/>
                  </a:solidFill>
                  <a:latin typeface="+mj-lt"/>
                </a:rPr>
              </a:br>
              <a:r>
                <a:rPr lang="es-MX" sz="1000">
                  <a:solidFill>
                    <a:schemeClr val="tx2"/>
                  </a:solidFill>
                  <a:latin typeface="+mj-lt"/>
                </a:rPr>
                <a:t/>
              </a:r>
              <a:br>
                <a:rPr lang="es-MX" sz="1000">
                  <a:solidFill>
                    <a:schemeClr val="tx2"/>
                  </a:solidFill>
                  <a:latin typeface="+mj-lt"/>
                </a:rPr>
              </a:br>
              <a:endParaRPr lang="es-ES" sz="1000">
                <a:solidFill>
                  <a:schemeClr val="tx2"/>
                </a:solidFill>
                <a:latin typeface="+mj-lt"/>
              </a:endParaRPr>
            </a:p>
          </p:txBody>
        </p:sp>
        <p:sp>
          <p:nvSpPr>
            <p:cNvPr id="318473" name="Rectangle 9"/>
            <p:cNvSpPr>
              <a:spLocks noChangeArrowheads="1"/>
            </p:cNvSpPr>
            <p:nvPr/>
          </p:nvSpPr>
          <p:spPr bwMode="auto">
            <a:xfrm>
              <a:off x="658" y="1389"/>
              <a:ext cx="1179" cy="620"/>
            </a:xfrm>
            <a:prstGeom prst="rect">
              <a:avLst/>
            </a:prstGeom>
            <a:noFill/>
            <a:ln w="9525">
              <a:noFill/>
              <a:miter lim="800000"/>
              <a:headEnd/>
              <a:tailEnd/>
            </a:ln>
            <a:effectLst/>
          </p:spPr>
          <p:txBody>
            <a:bodyPr>
              <a:spAutoFit/>
            </a:bodyPr>
            <a:lstStyle/>
            <a:p>
              <a:pPr algn="ctr">
                <a:defRPr/>
              </a:pPr>
              <a:r>
                <a:rPr lang="es-ES" sz="1600" b="1">
                  <a:solidFill>
                    <a:schemeClr val="tx2"/>
                  </a:solidFill>
                  <a:latin typeface="+mj-lt"/>
                </a:rPr>
                <a:t>TITULO IV</a:t>
              </a:r>
            </a:p>
            <a:p>
              <a:pPr algn="ctr">
                <a:defRPr/>
              </a:pPr>
              <a:r>
                <a:rPr lang="es-CO" sz="1400" b="1">
                  <a:solidFill>
                    <a:schemeClr val="tx2"/>
                  </a:solidFill>
                  <a:latin typeface="+mj-lt"/>
                </a:rPr>
                <a:t>NORMAS SOBRE LA ACTIVIDAD FINANCIERA</a:t>
              </a:r>
              <a:endParaRPr lang="es-ES" sz="1400" b="1">
                <a:solidFill>
                  <a:schemeClr val="tx2"/>
                </a:solidFill>
                <a:latin typeface="+mj-lt"/>
              </a:endParaRPr>
            </a:p>
          </p:txBody>
        </p:sp>
        <p:sp>
          <p:nvSpPr>
            <p:cNvPr id="318474" name="AutoShape 10"/>
            <p:cNvSpPr>
              <a:spLocks noChangeArrowheads="1"/>
            </p:cNvSpPr>
            <p:nvPr/>
          </p:nvSpPr>
          <p:spPr bwMode="auto">
            <a:xfrm>
              <a:off x="612" y="2160"/>
              <a:ext cx="1452" cy="862"/>
            </a:xfrm>
            <a:prstGeom prst="homePlate">
              <a:avLst>
                <a:gd name="adj" fmla="val 42111"/>
              </a:avLst>
            </a:prstGeom>
            <a:solidFill>
              <a:schemeClr val="accent1"/>
            </a:solidFill>
            <a:ln w="9525">
              <a:solidFill>
                <a:schemeClr val="tx1"/>
              </a:solidFill>
              <a:miter lim="800000"/>
              <a:headEnd/>
              <a:tailEnd/>
            </a:ln>
            <a:effectLst/>
          </p:spPr>
          <p:txBody>
            <a:bodyPr wrap="none" anchor="ctr"/>
            <a:lstStyle/>
            <a:p>
              <a:pPr>
                <a:defRPr/>
              </a:pPr>
              <a:endParaRPr lang="es-ES">
                <a:latin typeface="+mj-lt"/>
              </a:endParaRPr>
            </a:p>
          </p:txBody>
        </p:sp>
        <p:sp>
          <p:nvSpPr>
            <p:cNvPr id="318475" name="AutoShape 11"/>
            <p:cNvSpPr>
              <a:spLocks noChangeArrowheads="1"/>
            </p:cNvSpPr>
            <p:nvPr/>
          </p:nvSpPr>
          <p:spPr bwMode="auto">
            <a:xfrm>
              <a:off x="1928" y="2160"/>
              <a:ext cx="1679" cy="862"/>
            </a:xfrm>
            <a:prstGeom prst="chevron">
              <a:avLst>
                <a:gd name="adj" fmla="val 48695"/>
              </a:avLst>
            </a:prstGeom>
            <a:solidFill>
              <a:srgbClr val="99FFCC"/>
            </a:solidFill>
            <a:ln w="9525">
              <a:solidFill>
                <a:schemeClr val="tx1"/>
              </a:solidFill>
              <a:miter lim="800000"/>
              <a:headEnd/>
              <a:tailEnd/>
            </a:ln>
            <a:effectLst/>
          </p:spPr>
          <p:txBody>
            <a:bodyPr wrap="none" anchor="ctr"/>
            <a:lstStyle/>
            <a:p>
              <a:pPr>
                <a:defRPr/>
              </a:pPr>
              <a:endParaRPr lang="es-ES">
                <a:latin typeface="+mj-lt"/>
              </a:endParaRPr>
            </a:p>
          </p:txBody>
        </p:sp>
        <p:sp>
          <p:nvSpPr>
            <p:cNvPr id="318476" name="Rectangle 12"/>
            <p:cNvSpPr>
              <a:spLocks noChangeArrowheads="1"/>
            </p:cNvSpPr>
            <p:nvPr/>
          </p:nvSpPr>
          <p:spPr bwMode="auto">
            <a:xfrm>
              <a:off x="657" y="2315"/>
              <a:ext cx="1225" cy="480"/>
            </a:xfrm>
            <a:prstGeom prst="rect">
              <a:avLst/>
            </a:prstGeom>
            <a:noFill/>
            <a:ln w="9525">
              <a:noFill/>
              <a:miter lim="800000"/>
              <a:headEnd/>
              <a:tailEnd/>
            </a:ln>
            <a:effectLst/>
          </p:spPr>
          <p:txBody>
            <a:bodyPr>
              <a:spAutoFit/>
            </a:bodyPr>
            <a:lstStyle/>
            <a:p>
              <a:pPr algn="ctr">
                <a:defRPr/>
              </a:pPr>
              <a:r>
                <a:rPr lang="es-ES" sz="1600" b="1">
                  <a:solidFill>
                    <a:schemeClr val="tx2"/>
                  </a:solidFill>
                  <a:latin typeface="+mj-lt"/>
                </a:rPr>
                <a:t>TITULO V</a:t>
              </a:r>
            </a:p>
            <a:p>
              <a:pPr algn="ctr">
                <a:defRPr/>
              </a:pPr>
              <a:r>
                <a:rPr lang="es-CO" sz="1400" b="1">
                  <a:solidFill>
                    <a:schemeClr val="tx2"/>
                  </a:solidFill>
                  <a:latin typeface="+mj-lt"/>
                </a:rPr>
                <a:t>DISPOSICIONES VARIAS</a:t>
              </a:r>
              <a:endParaRPr lang="es-ES" sz="1400" b="1">
                <a:solidFill>
                  <a:schemeClr val="tx2"/>
                </a:solidFill>
                <a:latin typeface="+mj-lt"/>
              </a:endParaRPr>
            </a:p>
          </p:txBody>
        </p:sp>
        <p:sp>
          <p:nvSpPr>
            <p:cNvPr id="318477" name="Rectangle 13"/>
            <p:cNvSpPr>
              <a:spLocks noChangeArrowheads="1"/>
            </p:cNvSpPr>
            <p:nvPr/>
          </p:nvSpPr>
          <p:spPr bwMode="auto">
            <a:xfrm>
              <a:off x="2381" y="2296"/>
              <a:ext cx="907" cy="454"/>
            </a:xfrm>
            <a:prstGeom prst="rect">
              <a:avLst/>
            </a:prstGeom>
            <a:noFill/>
            <a:ln w="9525">
              <a:noFill/>
              <a:miter lim="800000"/>
              <a:headEnd/>
              <a:tailEnd/>
            </a:ln>
            <a:effectLst/>
          </p:spPr>
          <p:txBody>
            <a:bodyPr anchor="ctr"/>
            <a:lstStyle/>
            <a:p>
              <a:pPr eaLnBrk="0" hangingPunct="0">
                <a:defRPr/>
              </a:pPr>
              <a:r>
                <a:rPr lang="es-MX" sz="1000">
                  <a:solidFill>
                    <a:schemeClr val="tx2"/>
                  </a:solidFill>
                  <a:latin typeface="+mj-lt"/>
                </a:rPr>
                <a:t/>
              </a:r>
              <a:br>
                <a:rPr lang="es-MX" sz="1000">
                  <a:solidFill>
                    <a:schemeClr val="tx2"/>
                  </a:solidFill>
                  <a:latin typeface="+mj-lt"/>
                </a:rPr>
              </a:br>
              <a:r>
                <a:rPr lang="es-ES" sz="1000" b="1">
                  <a:solidFill>
                    <a:schemeClr val="tx2"/>
                  </a:solidFill>
                  <a:latin typeface="+mj-lt"/>
                </a:rPr>
                <a:t>CAPITULO I </a:t>
              </a:r>
              <a:br>
                <a:rPr lang="es-ES" sz="1000" b="1">
                  <a:solidFill>
                    <a:schemeClr val="tx2"/>
                  </a:solidFill>
                  <a:latin typeface="+mj-lt"/>
                </a:rPr>
              </a:br>
              <a:r>
                <a:rPr lang="es-MX" sz="1000">
                  <a:solidFill>
                    <a:schemeClr val="tx2"/>
                  </a:solidFill>
                  <a:latin typeface="+mj-lt"/>
                </a:rPr>
                <a:t>Disposiciones varias </a:t>
              </a:r>
              <a:endParaRPr lang="es-ES" sz="1000">
                <a:solidFill>
                  <a:schemeClr val="tx2"/>
                </a:solidFill>
                <a:latin typeface="+mj-lt"/>
              </a:endParaRPr>
            </a:p>
          </p:txBody>
        </p:sp>
        <p:sp>
          <p:nvSpPr>
            <p:cNvPr id="318478" name="AutoShape 14"/>
            <p:cNvSpPr>
              <a:spLocks noChangeArrowheads="1"/>
            </p:cNvSpPr>
            <p:nvPr/>
          </p:nvSpPr>
          <p:spPr bwMode="auto">
            <a:xfrm>
              <a:off x="3378" y="1162"/>
              <a:ext cx="1679" cy="908"/>
            </a:xfrm>
            <a:prstGeom prst="chevron">
              <a:avLst>
                <a:gd name="adj" fmla="val 46228"/>
              </a:avLst>
            </a:prstGeom>
            <a:solidFill>
              <a:srgbClr val="CCFFFF"/>
            </a:solidFill>
            <a:ln w="9525">
              <a:solidFill>
                <a:schemeClr val="tx1"/>
              </a:solidFill>
              <a:miter lim="800000"/>
              <a:headEnd/>
              <a:tailEnd/>
            </a:ln>
            <a:effectLst/>
          </p:spPr>
          <p:txBody>
            <a:bodyPr wrap="none" anchor="ctr"/>
            <a:lstStyle/>
            <a:p>
              <a:pPr>
                <a:defRPr/>
              </a:pPr>
              <a:endParaRPr lang="es-ES">
                <a:latin typeface="+mj-lt"/>
              </a:endParaRPr>
            </a:p>
          </p:txBody>
        </p:sp>
        <p:sp>
          <p:nvSpPr>
            <p:cNvPr id="318479" name="AutoShape 15"/>
            <p:cNvSpPr>
              <a:spLocks noChangeArrowheads="1"/>
            </p:cNvSpPr>
            <p:nvPr/>
          </p:nvSpPr>
          <p:spPr bwMode="auto">
            <a:xfrm>
              <a:off x="3424" y="2160"/>
              <a:ext cx="1679" cy="862"/>
            </a:xfrm>
            <a:prstGeom prst="chevron">
              <a:avLst>
                <a:gd name="adj" fmla="val 48695"/>
              </a:avLst>
            </a:prstGeom>
            <a:solidFill>
              <a:srgbClr val="CCFFFF"/>
            </a:solidFill>
            <a:ln w="9525">
              <a:solidFill>
                <a:schemeClr val="tx1"/>
              </a:solidFill>
              <a:miter lim="800000"/>
              <a:headEnd/>
              <a:tailEnd/>
            </a:ln>
            <a:effectLst/>
          </p:spPr>
          <p:txBody>
            <a:bodyPr wrap="none" anchor="ctr"/>
            <a:lstStyle/>
            <a:p>
              <a:pPr>
                <a:defRPr/>
              </a:pPr>
              <a:endParaRPr lang="es-ES">
                <a:latin typeface="+mj-lt"/>
              </a:endParaRPr>
            </a:p>
          </p:txBody>
        </p:sp>
        <p:sp>
          <p:nvSpPr>
            <p:cNvPr id="318480" name="Text Box 16"/>
            <p:cNvSpPr txBox="1">
              <a:spLocks noChangeArrowheads="1"/>
            </p:cNvSpPr>
            <p:nvPr/>
          </p:nvSpPr>
          <p:spPr bwMode="auto">
            <a:xfrm>
              <a:off x="3696" y="1282"/>
              <a:ext cx="953" cy="288"/>
            </a:xfrm>
            <a:prstGeom prst="rect">
              <a:avLst/>
            </a:prstGeom>
            <a:noFill/>
            <a:ln w="9525">
              <a:noFill/>
              <a:miter lim="800000"/>
              <a:headEnd/>
              <a:tailEnd/>
            </a:ln>
            <a:effectLst/>
          </p:spPr>
          <p:txBody>
            <a:bodyPr>
              <a:spAutoFit/>
            </a:bodyPr>
            <a:lstStyle/>
            <a:p>
              <a:pPr algn="ctr">
                <a:spcBef>
                  <a:spcPct val="50000"/>
                </a:spcBef>
                <a:defRPr/>
              </a:pPr>
              <a:r>
                <a:rPr lang="es-ES" sz="1200" b="1">
                  <a:latin typeface="+mj-lt"/>
                </a:rPr>
                <a:t>ARTICULOS</a:t>
              </a:r>
            </a:p>
            <a:p>
              <a:pPr algn="ctr">
                <a:defRPr/>
              </a:pPr>
              <a:r>
                <a:rPr lang="es-ES" sz="1200">
                  <a:latin typeface="+mj-lt"/>
                </a:rPr>
                <a:t>Del 39  al  50</a:t>
              </a:r>
            </a:p>
          </p:txBody>
        </p:sp>
        <p:sp>
          <p:nvSpPr>
            <p:cNvPr id="318481" name="Text Box 17"/>
            <p:cNvSpPr txBox="1">
              <a:spLocks noChangeArrowheads="1"/>
            </p:cNvSpPr>
            <p:nvPr/>
          </p:nvSpPr>
          <p:spPr bwMode="auto">
            <a:xfrm>
              <a:off x="3742" y="1661"/>
              <a:ext cx="953" cy="288"/>
            </a:xfrm>
            <a:prstGeom prst="rect">
              <a:avLst/>
            </a:prstGeom>
            <a:noFill/>
            <a:ln w="9525">
              <a:noFill/>
              <a:miter lim="800000"/>
              <a:headEnd/>
              <a:tailEnd/>
            </a:ln>
            <a:effectLst/>
          </p:spPr>
          <p:txBody>
            <a:bodyPr>
              <a:spAutoFit/>
            </a:bodyPr>
            <a:lstStyle/>
            <a:p>
              <a:pPr algn="ctr">
                <a:spcBef>
                  <a:spcPct val="50000"/>
                </a:spcBef>
                <a:defRPr/>
              </a:pPr>
              <a:r>
                <a:rPr lang="es-ES" sz="1200" b="1">
                  <a:latin typeface="+mj-lt"/>
                </a:rPr>
                <a:t>ARTICULOS</a:t>
              </a:r>
            </a:p>
            <a:p>
              <a:pPr algn="ctr">
                <a:defRPr/>
              </a:pPr>
              <a:r>
                <a:rPr lang="es-ES" sz="1200">
                  <a:latin typeface="+mj-lt"/>
                </a:rPr>
                <a:t>Del  51  al 57</a:t>
              </a:r>
            </a:p>
          </p:txBody>
        </p:sp>
        <p:sp>
          <p:nvSpPr>
            <p:cNvPr id="318482" name="Text Box 18"/>
            <p:cNvSpPr txBox="1">
              <a:spLocks noChangeArrowheads="1"/>
            </p:cNvSpPr>
            <p:nvPr/>
          </p:nvSpPr>
          <p:spPr bwMode="auto">
            <a:xfrm>
              <a:off x="3787" y="2462"/>
              <a:ext cx="953" cy="288"/>
            </a:xfrm>
            <a:prstGeom prst="rect">
              <a:avLst/>
            </a:prstGeom>
            <a:noFill/>
            <a:ln w="9525">
              <a:noFill/>
              <a:miter lim="800000"/>
              <a:headEnd/>
              <a:tailEnd/>
            </a:ln>
            <a:effectLst/>
          </p:spPr>
          <p:txBody>
            <a:bodyPr>
              <a:spAutoFit/>
            </a:bodyPr>
            <a:lstStyle/>
            <a:p>
              <a:pPr algn="ctr">
                <a:spcBef>
                  <a:spcPct val="50000"/>
                </a:spcBef>
                <a:defRPr/>
              </a:pPr>
              <a:r>
                <a:rPr lang="es-ES" sz="1200" b="1">
                  <a:latin typeface="+mj-lt"/>
                </a:rPr>
                <a:t>ARTICULOS</a:t>
              </a:r>
            </a:p>
            <a:p>
              <a:pPr algn="ctr">
                <a:defRPr/>
              </a:pPr>
              <a:r>
                <a:rPr lang="es-ES" sz="1200">
                  <a:latin typeface="+mj-lt"/>
                </a:rPr>
                <a:t>Del  58  al 67</a:t>
              </a:r>
            </a:p>
          </p:txBody>
        </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Text Box 2"/>
          <p:cNvSpPr txBox="1">
            <a:spLocks noChangeArrowheads="1"/>
          </p:cNvSpPr>
          <p:nvPr/>
        </p:nvSpPr>
        <p:spPr bwMode="auto">
          <a:xfrm>
            <a:off x="969963" y="2852738"/>
            <a:ext cx="7273925" cy="341630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spAutoFit/>
          </a:bodyPr>
          <a:lstStyle/>
          <a:p>
            <a:pPr algn="ctr" eaLnBrk="0" hangingPunct="0">
              <a:spcBef>
                <a:spcPct val="50000"/>
              </a:spcBef>
              <a:defRPr/>
            </a:pPr>
            <a:r>
              <a:rPr lang="es-ES_tradnl" sz="2400" i="1" dirty="0">
                <a:latin typeface="+mn-lt"/>
              </a:rPr>
              <a:t>“Para efectos de la presente Ley denominase Economía solidaria al sistema socio-económico, cultural y ambiental conformado por el conjunto de fuerzas sociales organizadas en formas asociativas identificadas por prácticas autogestionarias solidarias, democráticas y humanistas, sin ánimo de lucro para el desarrollo integral del ser humano como sujeto, actor y fin de la economía.” (Ley 454 de 1998, Articulo 2 )</a:t>
            </a:r>
          </a:p>
        </p:txBody>
      </p:sp>
      <p:sp>
        <p:nvSpPr>
          <p:cNvPr id="319491" name="Text Box 3"/>
          <p:cNvSpPr txBox="1">
            <a:spLocks noChangeArrowheads="1"/>
          </p:cNvSpPr>
          <p:nvPr/>
        </p:nvSpPr>
        <p:spPr bwMode="auto">
          <a:xfrm>
            <a:off x="3128963" y="2133600"/>
            <a:ext cx="2738437" cy="4572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algn="ctr" eaLnBrk="0" hangingPunct="0">
              <a:spcBef>
                <a:spcPct val="50000"/>
              </a:spcBef>
              <a:defRPr/>
            </a:pPr>
            <a:r>
              <a:rPr lang="es-MX" sz="2400" b="1" i="1" dirty="0">
                <a:solidFill>
                  <a:schemeClr val="tx1"/>
                </a:solidFill>
                <a:latin typeface="Arial" pitchFamily="34" charset="0"/>
              </a:rPr>
              <a:t>DEFINICION</a:t>
            </a:r>
            <a:r>
              <a:rPr lang="es-MX" sz="2400" b="1" i="1" dirty="0">
                <a:solidFill>
                  <a:schemeClr val="bg1"/>
                </a:solidFill>
                <a:latin typeface="Arial" pitchFamily="34" charset="0"/>
              </a:rPr>
              <a:t> </a:t>
            </a:r>
            <a:endParaRPr lang="es-ES" sz="2400" b="1" i="1" dirty="0">
              <a:solidFill>
                <a:schemeClr val="bg1"/>
              </a:solidFill>
              <a:latin typeface="Arial" pitchFamily="34" charset="0"/>
            </a:endParaRPr>
          </a:p>
        </p:txBody>
      </p:sp>
      <p:sp>
        <p:nvSpPr>
          <p:cNvPr id="319492" name="Rectangle 4"/>
          <p:cNvSpPr>
            <a:spLocks noChangeArrowheads="1"/>
          </p:cNvSpPr>
          <p:nvPr/>
        </p:nvSpPr>
        <p:spPr bwMode="auto">
          <a:xfrm>
            <a:off x="2339975" y="1052513"/>
            <a:ext cx="4318000" cy="95410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es-ES" sz="1400" b="1">
                <a:solidFill>
                  <a:schemeClr val="tx1"/>
                </a:solidFill>
                <a:latin typeface="Arial" pitchFamily="34" charset="0"/>
              </a:rPr>
              <a:t>TITULO I</a:t>
            </a:r>
          </a:p>
          <a:p>
            <a:pPr algn="ctr">
              <a:defRPr/>
            </a:pPr>
            <a:r>
              <a:rPr lang="es-CO" sz="1400" b="1">
                <a:solidFill>
                  <a:schemeClr val="tx1"/>
                </a:solidFill>
                <a:latin typeface="Arial" pitchFamily="34" charset="0"/>
              </a:rPr>
              <a:t>DISPOSICIONES PRELIMINARES</a:t>
            </a:r>
          </a:p>
          <a:p>
            <a:pPr algn="ctr">
              <a:defRPr/>
            </a:pPr>
            <a:r>
              <a:rPr lang="es-ES" sz="1400" b="1">
                <a:solidFill>
                  <a:schemeClr val="tx1"/>
                </a:solidFill>
                <a:latin typeface="Arial" pitchFamily="34" charset="0"/>
              </a:rPr>
              <a:t>CAPITULO I</a:t>
            </a:r>
            <a:br>
              <a:rPr lang="es-ES" sz="1400" b="1">
                <a:solidFill>
                  <a:schemeClr val="tx1"/>
                </a:solidFill>
                <a:latin typeface="Arial" pitchFamily="34" charset="0"/>
              </a:rPr>
            </a:br>
            <a:r>
              <a:rPr lang="es-MX" sz="1400" b="1">
                <a:solidFill>
                  <a:schemeClr val="tx1"/>
                </a:solidFill>
                <a:latin typeface="Arial" pitchFamily="34" charset="0"/>
              </a:rPr>
              <a:t>Principios Generales</a:t>
            </a:r>
            <a:endParaRPr lang="es-ES" sz="1400" b="1">
              <a:solidFill>
                <a:schemeClr val="tx1"/>
              </a:solidFill>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19491"/>
                                        </p:tgtEl>
                                        <p:attrNameLst>
                                          <p:attrName>style.visibility</p:attrName>
                                        </p:attrNameLst>
                                      </p:cBhvr>
                                      <p:to>
                                        <p:strVal val="visible"/>
                                      </p:to>
                                    </p:set>
                                    <p:animEffect transition="in" filter="blinds(horizontal)">
                                      <p:cBhvr>
                                        <p:cTn id="7" dur="500"/>
                                        <p:tgtEl>
                                          <p:spTgt spid="31949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19490">
                                            <p:txEl>
                                              <p:pRg st="0" end="0"/>
                                            </p:txEl>
                                          </p:spTgt>
                                        </p:tgtEl>
                                        <p:attrNameLst>
                                          <p:attrName>style.visibility</p:attrName>
                                        </p:attrNameLst>
                                      </p:cBhvr>
                                      <p:to>
                                        <p:strVal val="visible"/>
                                      </p:to>
                                    </p:set>
                                    <p:animEffect transition="in" filter="box(out)">
                                      <p:cBhvr>
                                        <p:cTn id="12" dur="500"/>
                                        <p:tgtEl>
                                          <p:spTgt spid="319490">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9490" grpId="0" build="p" autoUpdateAnimBg="0"/>
      <p:bldP spid="31949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Text Box 2"/>
          <p:cNvSpPr txBox="1">
            <a:spLocks noChangeArrowheads="1"/>
          </p:cNvSpPr>
          <p:nvPr/>
        </p:nvSpPr>
        <p:spPr bwMode="auto">
          <a:xfrm>
            <a:off x="898525" y="2205038"/>
            <a:ext cx="7345363" cy="4054475"/>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spAutoFit/>
          </a:bodyPr>
          <a:lstStyle/>
          <a:p>
            <a:r>
              <a:rPr lang="es-CO" sz="2000" b="1" i="1"/>
              <a:t>Artículo 3º. </a:t>
            </a:r>
            <a:r>
              <a:rPr lang="es-CO" sz="2000" i="1"/>
              <a:t>Protección, promoción y fortalecimiento. Declárase de interés común la protección, promoción y fortalecimiento de las cooperativas y demás formas asociativas y solidarias de propiedad como un sistema eficaz para contribuir al desarrollo económico, al fortalecimiento de la democracia, a la equitativa distribución de la propiedad y del ingreso y a la racionalización de todas las actividades económicas, en favor de la comunidad y en especial de las clases populares.</a:t>
            </a:r>
          </a:p>
          <a:p>
            <a:endParaRPr lang="es-CO" sz="2000" i="1"/>
          </a:p>
          <a:p>
            <a:r>
              <a:rPr lang="es-CO" sz="2000" b="1" i="1"/>
              <a:t>Parágrafo. </a:t>
            </a:r>
            <a:r>
              <a:rPr lang="es-CO" sz="2000" i="1"/>
              <a:t>El Estado garantizará el libre desarrollo de las Entidades de Economía Solidaria, mediante el estímulo, promoción, protección y vigilancia, sin perjuicio de su natural autonomía.</a:t>
            </a:r>
            <a:endParaRPr lang="es-ES_tradnl" sz="2000" i="1"/>
          </a:p>
        </p:txBody>
      </p:sp>
      <p:sp>
        <p:nvSpPr>
          <p:cNvPr id="320515" name="Text Box 3"/>
          <p:cNvSpPr txBox="1">
            <a:spLocks noChangeArrowheads="1"/>
          </p:cNvSpPr>
          <p:nvPr/>
        </p:nvSpPr>
        <p:spPr bwMode="auto">
          <a:xfrm>
            <a:off x="2193925" y="1341438"/>
            <a:ext cx="4538663" cy="58102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algn="ctr" eaLnBrk="0" hangingPunct="0">
              <a:spcBef>
                <a:spcPct val="50000"/>
              </a:spcBef>
              <a:defRPr/>
            </a:pPr>
            <a:r>
              <a:rPr lang="es-MX" sz="1600" b="1" i="1">
                <a:solidFill>
                  <a:schemeClr val="tx1"/>
                </a:solidFill>
                <a:latin typeface="Arial" pitchFamily="34" charset="0"/>
              </a:rPr>
              <a:t>PROTECCION, PROMOCION Y FORTALECIMIENTO </a:t>
            </a:r>
            <a:endParaRPr lang="es-ES" sz="1600" b="1" i="1">
              <a:solidFill>
                <a:schemeClr val="tx1"/>
              </a:solidFill>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20515"/>
                                        </p:tgtEl>
                                        <p:attrNameLst>
                                          <p:attrName>style.visibility</p:attrName>
                                        </p:attrNameLst>
                                      </p:cBhvr>
                                      <p:to>
                                        <p:strVal val="visible"/>
                                      </p:to>
                                    </p:set>
                                    <p:animEffect transition="in" filter="blinds(horizontal)">
                                      <p:cBhvr>
                                        <p:cTn id="7" dur="500"/>
                                        <p:tgtEl>
                                          <p:spTgt spid="32051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20514">
                                            <p:txEl>
                                              <p:pRg st="0" end="0"/>
                                            </p:txEl>
                                          </p:spTgt>
                                        </p:tgtEl>
                                        <p:attrNameLst>
                                          <p:attrName>style.visibility</p:attrName>
                                        </p:attrNameLst>
                                      </p:cBhvr>
                                      <p:to>
                                        <p:strVal val="visible"/>
                                      </p:to>
                                    </p:set>
                                    <p:animEffect transition="in" filter="box(out)">
                                      <p:cBhvr>
                                        <p:cTn id="12" dur="500"/>
                                        <p:tgtEl>
                                          <p:spTgt spid="320514">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camera.wav"/>
                                        </p:tgtEl>
                                      </p:cMediaNode>
                                    </p:audio>
                                  </p:sub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320514">
                                            <p:txEl>
                                              <p:pRg st="2" end="2"/>
                                            </p:txEl>
                                          </p:spTgt>
                                        </p:tgtEl>
                                        <p:attrNameLst>
                                          <p:attrName>style.visibility</p:attrName>
                                        </p:attrNameLst>
                                      </p:cBhvr>
                                      <p:to>
                                        <p:strVal val="visible"/>
                                      </p:to>
                                    </p:set>
                                    <p:animEffect transition="in" filter="box(out)">
                                      <p:cBhvr>
                                        <p:cTn id="17" dur="500"/>
                                        <p:tgtEl>
                                          <p:spTgt spid="320514">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0514" grpId="0" build="p" autoUpdateAnimBg="0"/>
      <p:bldP spid="32051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Título"/>
          <p:cNvSpPr>
            <a:spLocks noGrp="1"/>
          </p:cNvSpPr>
          <p:nvPr>
            <p:ph type="title" idx="4294967295"/>
          </p:nvPr>
        </p:nvSpPr>
        <p:spPr>
          <a:xfrm>
            <a:off x="395536" y="908720"/>
            <a:ext cx="8229600" cy="1512168"/>
          </a:xfrm>
        </p:spPr>
        <p:style>
          <a:lnRef idx="1">
            <a:schemeClr val="accent1"/>
          </a:lnRef>
          <a:fillRef idx="2">
            <a:schemeClr val="accent1"/>
          </a:fillRef>
          <a:effectRef idx="1">
            <a:schemeClr val="accent1"/>
          </a:effectRef>
          <a:fontRef idx="minor">
            <a:schemeClr val="dk1"/>
          </a:fontRef>
        </p:style>
        <p:txBody>
          <a:bodyPr anchorCtr="0">
            <a:normAutofit fontScale="90000"/>
          </a:bodyPr>
          <a:lstStyle/>
          <a:p>
            <a:r>
              <a:rPr lang="es-ES_tradnl" b="1" dirty="0" smtClean="0"/>
              <a:t/>
            </a:r>
            <a:br>
              <a:rPr lang="es-ES_tradnl" b="1" dirty="0" smtClean="0"/>
            </a:br>
            <a:r>
              <a:rPr lang="es-ES_tradnl" b="1" dirty="0" smtClean="0"/>
              <a:t>Ley 79 Dic 23 de 1988 - Ley 454 de 1998</a:t>
            </a:r>
            <a:br>
              <a:rPr lang="es-ES_tradnl" b="1" dirty="0" smtClean="0"/>
            </a:br>
            <a:endParaRPr lang="es-ES_tradnl" b="1" dirty="0"/>
          </a:p>
        </p:txBody>
      </p:sp>
      <p:sp>
        <p:nvSpPr>
          <p:cNvPr id="14339" name="2 Marcador de contenido"/>
          <p:cNvSpPr>
            <a:spLocks noGrp="1"/>
          </p:cNvSpPr>
          <p:nvPr>
            <p:ph idx="4294967295"/>
          </p:nvPr>
        </p:nvSpPr>
        <p:spPr/>
        <p:txBody>
          <a:bodyPr>
            <a:normAutofit/>
          </a:bodyPr>
          <a:lstStyle/>
          <a:p>
            <a:pPr algn="just"/>
            <a:endParaRPr lang="es-ES_tradnl" sz="2800" b="1" dirty="0" smtClean="0"/>
          </a:p>
          <a:p>
            <a:pPr algn="just"/>
            <a:endParaRPr lang="es-ES_tradnl" sz="2800" b="1" dirty="0"/>
          </a:p>
          <a:p>
            <a:pPr algn="just"/>
            <a:r>
              <a:rPr lang="es-ES_tradnl" sz="2800" b="1" dirty="0" smtClean="0"/>
              <a:t>Determina </a:t>
            </a:r>
            <a:r>
              <a:rPr lang="es-ES_tradnl" sz="2800" b="1" dirty="0"/>
              <a:t>el marco Conceptual que regula la Economía Solidaria </a:t>
            </a:r>
          </a:p>
          <a:p>
            <a:pPr algn="just"/>
            <a:r>
              <a:rPr lang="es-ES_tradnl" sz="2800" b="1" dirty="0"/>
              <a:t>Establece los principios, fines, prohibiciones de la actividad; ubica las reglas para el ejercicio de la actividad de ahorro y crédito, funciones, incompatibilidades y sanciones de los funcionarios y miembros de los organismos de Dirección.</a:t>
            </a:r>
          </a:p>
        </p:txBody>
      </p:sp>
    </p:spTree>
    <p:extLst>
      <p:ext uri="{BB962C8B-B14F-4D97-AF65-F5344CB8AC3E}">
        <p14:creationId xmlns:p14="http://schemas.microsoft.com/office/powerpoint/2010/main" val="40689976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915816" y="764704"/>
            <a:ext cx="3960440" cy="652934"/>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s-CO" dirty="0" smtClean="0"/>
              <a:t>ENTIDADES</a:t>
            </a:r>
            <a:endParaRPr lang="es-CO" dirty="0"/>
          </a:p>
        </p:txBody>
      </p:sp>
      <p:sp>
        <p:nvSpPr>
          <p:cNvPr id="3" name="2 Marcador de contenido"/>
          <p:cNvSpPr>
            <a:spLocks noGrp="1"/>
          </p:cNvSpPr>
          <p:nvPr>
            <p:ph idx="1"/>
          </p:nvPr>
        </p:nvSpPr>
        <p:spPr/>
        <p:txBody>
          <a:bodyPr>
            <a:normAutofit/>
          </a:bodyPr>
          <a:lstStyle/>
          <a:p>
            <a:pPr algn="just"/>
            <a:r>
              <a:rPr lang="es-CO" dirty="0" smtClean="0"/>
              <a:t>SUPERINTENDENCIA DE LA ECONOMÍA SOLIDARIA - SUPERSOLIDARIA.</a:t>
            </a:r>
          </a:p>
          <a:p>
            <a:pPr algn="just"/>
            <a:r>
              <a:rPr lang="es-CO" dirty="0" smtClean="0"/>
              <a:t>DANSOCIAL- UNIDAD ADMINISTRATIVA ESPECIAL DE ORGANIZACIOENS SOLIDARIAS- DECRETO 4122 DE 2011</a:t>
            </a:r>
          </a:p>
          <a:p>
            <a:pPr algn="just"/>
            <a:r>
              <a:rPr lang="es-CO" dirty="0" smtClean="0"/>
              <a:t> FOGACOOP</a:t>
            </a:r>
          </a:p>
          <a:p>
            <a:pPr algn="just"/>
            <a:r>
              <a:rPr lang="es-CO" dirty="0" smtClean="0"/>
              <a:t> FONES </a:t>
            </a:r>
          </a:p>
          <a:p>
            <a:pPr algn="just"/>
            <a:r>
              <a:rPr lang="es-CO" dirty="0" smtClean="0"/>
              <a:t> CONES </a:t>
            </a:r>
            <a:endParaRPr lang="es-CO" dirty="0"/>
          </a:p>
        </p:txBody>
      </p:sp>
    </p:spTree>
    <p:extLst>
      <p:ext uri="{BB962C8B-B14F-4D97-AF65-F5344CB8AC3E}">
        <p14:creationId xmlns:p14="http://schemas.microsoft.com/office/powerpoint/2010/main" val="6107836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2"/>
          <p:cNvSpPr>
            <a:spLocks noGrp="1" noChangeArrowheads="1"/>
          </p:cNvSpPr>
          <p:nvPr>
            <p:ph type="title"/>
          </p:nvPr>
        </p:nvSpPr>
        <p:spPr>
          <a:xfrm>
            <a:off x="2771800" y="620688"/>
            <a:ext cx="3932237" cy="936625"/>
          </a:xfrm>
          <a:solidFill>
            <a:srgbClr val="0066CC"/>
          </a:solidFill>
          <a:ln>
            <a:solidFill>
              <a:srgbClr val="000000"/>
            </a:solidFill>
          </a:ln>
        </p:spPr>
        <p:txBody>
          <a:bodyPr anchor="t"/>
          <a:lstStyle/>
          <a:p>
            <a:pPr>
              <a:defRPr/>
            </a:pPr>
            <a:r>
              <a:rPr kumimoji="1" lang="es-ES_tradnl" sz="2400" b="1" dirty="0" smtClean="0">
                <a:solidFill>
                  <a:srgbClr val="FFFF00"/>
                </a:solidFill>
                <a:effectLst>
                  <a:outerShdw blurRad="38100" dist="38100" dir="2700000" algn="tl">
                    <a:srgbClr val="000000"/>
                  </a:outerShdw>
                </a:effectLst>
              </a:rPr>
              <a:t>ENTIDADES SURGIDAS DE LA LEY 454 DE 1998</a:t>
            </a:r>
            <a:endParaRPr kumimoji="1" lang="es-ES" sz="2400" b="1" dirty="0" smtClean="0">
              <a:solidFill>
                <a:srgbClr val="FFFF00"/>
              </a:solidFill>
              <a:effectLst>
                <a:outerShdw blurRad="38100" dist="38100" dir="2700000" algn="tl">
                  <a:srgbClr val="000000"/>
                </a:outerShdw>
              </a:effectLst>
            </a:endParaRPr>
          </a:p>
        </p:txBody>
      </p:sp>
      <p:sp>
        <p:nvSpPr>
          <p:cNvPr id="6" name="5 CuadroTexto"/>
          <p:cNvSpPr txBox="1"/>
          <p:nvPr/>
        </p:nvSpPr>
        <p:spPr>
          <a:xfrm>
            <a:off x="6003925" y="4402138"/>
            <a:ext cx="2562225" cy="835025"/>
          </a:xfrm>
          <a:prstGeom prst="rect">
            <a:avLst/>
          </a:prstGeom>
        </p:spPr>
        <p:style>
          <a:lnRef idx="1">
            <a:schemeClr val="accent4"/>
          </a:lnRef>
          <a:fillRef idx="3">
            <a:schemeClr val="accent4"/>
          </a:fillRef>
          <a:effectRef idx="2">
            <a:schemeClr val="accent4"/>
          </a:effectRef>
          <a:fontRef idx="minor">
            <a:schemeClr val="lt1"/>
          </a:fontRef>
        </p:style>
        <p:txBody>
          <a:bodyPr>
            <a:spAutoFit/>
          </a:bodyPr>
          <a:lstStyle/>
          <a:p>
            <a:pPr algn="ctr">
              <a:defRPr/>
            </a:pPr>
            <a:r>
              <a:rPr lang="es-ES" sz="1600" dirty="0"/>
              <a:t>Consejo nacional de la economía solidaria </a:t>
            </a:r>
            <a:r>
              <a:rPr lang="es-ES" sz="1600" b="1" dirty="0"/>
              <a:t>CONES</a:t>
            </a:r>
          </a:p>
        </p:txBody>
      </p:sp>
      <p:sp>
        <p:nvSpPr>
          <p:cNvPr id="7" name="6 CuadroTexto"/>
          <p:cNvSpPr txBox="1"/>
          <p:nvPr/>
        </p:nvSpPr>
        <p:spPr>
          <a:xfrm>
            <a:off x="2555776" y="2780928"/>
            <a:ext cx="2571750" cy="738188"/>
          </a:xfrm>
          <a:prstGeom prst="rect">
            <a:avLst/>
          </a:prstGeom>
        </p:spPr>
        <p:style>
          <a:lnRef idx="1">
            <a:schemeClr val="accent4"/>
          </a:lnRef>
          <a:fillRef idx="3">
            <a:schemeClr val="accent4"/>
          </a:fillRef>
          <a:effectRef idx="2">
            <a:schemeClr val="accent4"/>
          </a:effectRef>
          <a:fontRef idx="minor">
            <a:schemeClr val="lt1"/>
          </a:fontRef>
        </p:style>
        <p:txBody>
          <a:bodyPr>
            <a:spAutoFit/>
          </a:bodyPr>
          <a:lstStyle/>
          <a:p>
            <a:pPr algn="ctr">
              <a:defRPr/>
            </a:pPr>
            <a:r>
              <a:rPr lang="es-ES" sz="1400" dirty="0"/>
              <a:t>Superintendencia de economía solidaria </a:t>
            </a:r>
            <a:r>
              <a:rPr lang="es-ES" sz="1400" b="1" dirty="0"/>
              <a:t>SUPERSOLIDARIA</a:t>
            </a:r>
          </a:p>
        </p:txBody>
      </p:sp>
      <p:sp>
        <p:nvSpPr>
          <p:cNvPr id="8" name="7 CuadroTexto"/>
          <p:cNvSpPr txBox="1"/>
          <p:nvPr/>
        </p:nvSpPr>
        <p:spPr>
          <a:xfrm>
            <a:off x="2627313" y="3627438"/>
            <a:ext cx="2571750" cy="738187"/>
          </a:xfrm>
          <a:prstGeom prst="rect">
            <a:avLst/>
          </a:prstGeom>
        </p:spPr>
        <p:style>
          <a:lnRef idx="1">
            <a:schemeClr val="accent4"/>
          </a:lnRef>
          <a:fillRef idx="3">
            <a:schemeClr val="accent4"/>
          </a:fillRef>
          <a:effectRef idx="2">
            <a:schemeClr val="accent4"/>
          </a:effectRef>
          <a:fontRef idx="minor">
            <a:schemeClr val="lt1"/>
          </a:fontRef>
        </p:style>
        <p:txBody>
          <a:bodyPr>
            <a:spAutoFit/>
          </a:bodyPr>
          <a:lstStyle/>
          <a:p>
            <a:pPr algn="ctr">
              <a:defRPr/>
            </a:pPr>
            <a:r>
              <a:rPr lang="es-ES" sz="1400" dirty="0"/>
              <a:t>Fondo de garantías de entidades cooperativas </a:t>
            </a:r>
            <a:r>
              <a:rPr lang="es-ES" sz="1400" b="1" dirty="0"/>
              <a:t>FOGACOOP</a:t>
            </a:r>
          </a:p>
        </p:txBody>
      </p:sp>
      <p:sp>
        <p:nvSpPr>
          <p:cNvPr id="9" name="8 CuadroTexto"/>
          <p:cNvSpPr txBox="1"/>
          <p:nvPr/>
        </p:nvSpPr>
        <p:spPr>
          <a:xfrm>
            <a:off x="2627784" y="1772816"/>
            <a:ext cx="2571750" cy="862012"/>
          </a:xfrm>
          <a:prstGeom prst="rect">
            <a:avLst/>
          </a:prstGeom>
        </p:spPr>
        <p:style>
          <a:lnRef idx="1">
            <a:schemeClr val="accent4"/>
          </a:lnRef>
          <a:fillRef idx="3">
            <a:schemeClr val="accent4"/>
          </a:fillRef>
          <a:effectRef idx="2">
            <a:schemeClr val="accent4"/>
          </a:effectRef>
          <a:fontRef idx="minor">
            <a:schemeClr val="lt1"/>
          </a:fontRef>
        </p:style>
        <p:txBody>
          <a:bodyPr>
            <a:spAutoFit/>
          </a:bodyPr>
          <a:lstStyle/>
          <a:p>
            <a:pPr algn="ctr">
              <a:defRPr/>
            </a:pPr>
            <a:r>
              <a:rPr lang="es-ES" sz="1400" b="1" dirty="0"/>
              <a:t>DANSOCIAL</a:t>
            </a:r>
          </a:p>
          <a:p>
            <a:pPr algn="ctr">
              <a:defRPr/>
            </a:pPr>
            <a:r>
              <a:rPr lang="es-ES" sz="1200" dirty="0"/>
              <a:t>Departamento administrativo de la economía </a:t>
            </a:r>
            <a:r>
              <a:rPr lang="es-ES" sz="1200" dirty="0" smtClean="0"/>
              <a:t>solidaria-UAEOS  </a:t>
            </a:r>
            <a:endParaRPr lang="es-ES" sz="1200" dirty="0"/>
          </a:p>
          <a:p>
            <a:pPr algn="ctr">
              <a:defRPr/>
            </a:pPr>
            <a:endParaRPr lang="es-ES" sz="1200" dirty="0"/>
          </a:p>
        </p:txBody>
      </p:sp>
      <p:sp>
        <p:nvSpPr>
          <p:cNvPr id="10" name="9 CuadroTexto"/>
          <p:cNvSpPr txBox="1"/>
          <p:nvPr/>
        </p:nvSpPr>
        <p:spPr>
          <a:xfrm>
            <a:off x="6003925" y="5402263"/>
            <a:ext cx="2571750" cy="835025"/>
          </a:xfrm>
          <a:prstGeom prst="rect">
            <a:avLst/>
          </a:prstGeom>
        </p:spPr>
        <p:style>
          <a:lnRef idx="1">
            <a:schemeClr val="accent4"/>
          </a:lnRef>
          <a:fillRef idx="3">
            <a:schemeClr val="accent4"/>
          </a:fillRef>
          <a:effectRef idx="2">
            <a:schemeClr val="accent4"/>
          </a:effectRef>
          <a:fontRef idx="minor">
            <a:schemeClr val="lt1"/>
          </a:fontRef>
        </p:style>
        <p:txBody>
          <a:bodyPr>
            <a:spAutoFit/>
          </a:bodyPr>
          <a:lstStyle/>
          <a:p>
            <a:pPr algn="ctr">
              <a:defRPr/>
            </a:pPr>
            <a:r>
              <a:rPr lang="es-ES" sz="1600" dirty="0"/>
              <a:t>Fondo de fomento de la economía solidaria </a:t>
            </a:r>
            <a:r>
              <a:rPr lang="es-ES" sz="1600" b="1" dirty="0"/>
              <a:t>FONES </a:t>
            </a:r>
          </a:p>
        </p:txBody>
      </p:sp>
      <p:sp>
        <p:nvSpPr>
          <p:cNvPr id="19" name="18 Flecha derecha"/>
          <p:cNvSpPr/>
          <p:nvPr/>
        </p:nvSpPr>
        <p:spPr>
          <a:xfrm>
            <a:off x="323528" y="1412874"/>
            <a:ext cx="2016447" cy="33122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50000"/>
              </a:spcBef>
              <a:defRPr/>
            </a:pPr>
            <a:r>
              <a:rPr lang="es-ES" sz="1600" b="1" i="1" dirty="0">
                <a:solidFill>
                  <a:schemeClr val="tx1"/>
                </a:solidFill>
                <a:cs typeface="Arial" pitchFamily="34" charset="0"/>
              </a:rPr>
              <a:t>entidades estatales de promoción, fomento, desarrollo, supervisión y garantías</a:t>
            </a:r>
          </a:p>
        </p:txBody>
      </p:sp>
      <p:sp>
        <p:nvSpPr>
          <p:cNvPr id="20" name="19 Flecha derecha"/>
          <p:cNvSpPr/>
          <p:nvPr/>
        </p:nvSpPr>
        <p:spPr>
          <a:xfrm>
            <a:off x="3203575" y="4437063"/>
            <a:ext cx="2519363" cy="18002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ct val="50000"/>
              </a:spcBef>
              <a:defRPr/>
            </a:pPr>
            <a:r>
              <a:rPr lang="es-ES" sz="1600" b="1" i="1" dirty="0">
                <a:solidFill>
                  <a:schemeClr val="tx1"/>
                </a:solidFill>
                <a:cs typeface="Arial" pitchFamily="34" charset="0"/>
              </a:rPr>
              <a:t>Organismos de apoyo del sector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6" name="Rectangle 6"/>
          <p:cNvSpPr>
            <a:spLocks noChangeArrowheads="1"/>
          </p:cNvSpPr>
          <p:nvPr/>
        </p:nvSpPr>
        <p:spPr bwMode="auto">
          <a:xfrm>
            <a:off x="1547813" y="2214563"/>
            <a:ext cx="6048375" cy="574675"/>
          </a:xfrm>
          <a:prstGeom prst="rect">
            <a:avLst/>
          </a:prstGeom>
          <a:gradFill rotWithShape="1">
            <a:gsLst>
              <a:gs pos="0">
                <a:srgbClr val="0000FF"/>
              </a:gs>
              <a:gs pos="100000">
                <a:srgbClr val="FFFF66"/>
              </a:gs>
            </a:gsLst>
            <a:lin ang="5400000" scaled="1"/>
          </a:gradFill>
          <a:ln w="3175">
            <a:solidFill>
              <a:schemeClr val="tx1"/>
            </a:solidFill>
            <a:miter lim="800000"/>
            <a:headEnd/>
            <a:tailEnd/>
          </a:ln>
          <a:effectLst>
            <a:outerShdw dist="35921" dir="2700000" algn="ctr" rotWithShape="0">
              <a:schemeClr val="bg1"/>
            </a:outerShdw>
          </a:effectLst>
        </p:spPr>
        <p:txBody>
          <a:bodyPr anchor="ctr"/>
          <a:lstStyle/>
          <a:p>
            <a:pPr algn="ctr">
              <a:defRPr/>
            </a:pPr>
            <a:r>
              <a:rPr lang="es-CO" sz="2400" dirty="0">
                <a:solidFill>
                  <a:srgbClr val="FF6600"/>
                </a:solidFill>
                <a:effectLst>
                  <a:outerShdw blurRad="38100" dist="38100" dir="2700000" algn="tl">
                    <a:srgbClr val="000000"/>
                  </a:outerShdw>
                </a:effectLst>
                <a:latin typeface="Formata Condensed" pitchFamily="34" charset="0"/>
              </a:rPr>
              <a:t>CONSTITUCION</a:t>
            </a:r>
            <a:r>
              <a:rPr lang="es-CO" sz="2000" dirty="0">
                <a:solidFill>
                  <a:srgbClr val="FF6600"/>
                </a:solidFill>
                <a:effectLst>
                  <a:outerShdw blurRad="38100" dist="38100" dir="2700000" algn="tl">
                    <a:srgbClr val="000000"/>
                  </a:outerShdw>
                </a:effectLst>
                <a:latin typeface="Formata Condensed" pitchFamily="34" charset="0"/>
              </a:rPr>
              <a:t> POLITICA DE COLOMBIA</a:t>
            </a:r>
            <a:endParaRPr lang="es-ES" sz="2000" dirty="0">
              <a:solidFill>
                <a:srgbClr val="FF6600"/>
              </a:solidFill>
              <a:effectLst>
                <a:outerShdw blurRad="38100" dist="38100" dir="2700000" algn="tl">
                  <a:srgbClr val="000000"/>
                </a:outerShdw>
              </a:effectLst>
              <a:latin typeface="Formata Condensed" pitchFamily="34" charset="0"/>
            </a:endParaRPr>
          </a:p>
        </p:txBody>
      </p:sp>
      <p:sp>
        <p:nvSpPr>
          <p:cNvPr id="17411" name="Rectangle 9"/>
          <p:cNvSpPr>
            <a:spLocks noChangeArrowheads="1"/>
          </p:cNvSpPr>
          <p:nvPr/>
        </p:nvSpPr>
        <p:spPr bwMode="auto">
          <a:xfrm>
            <a:off x="0" y="2228850"/>
            <a:ext cx="9144000" cy="0"/>
          </a:xfrm>
          <a:prstGeom prst="rect">
            <a:avLst/>
          </a:prstGeom>
          <a:noFill/>
          <a:ln w="9525">
            <a:noFill/>
            <a:miter lim="800000"/>
            <a:headEnd/>
            <a:tailEnd/>
          </a:ln>
        </p:spPr>
        <p:txBody>
          <a:bodyPr wrap="none" lIns="90000" tIns="46800" rIns="90000" bIns="46800" anchor="ctr">
            <a:spAutoFit/>
          </a:bodyPr>
          <a:lstStyle/>
          <a:p>
            <a:pPr>
              <a:lnSpc>
                <a:spcPct val="93000"/>
              </a:lnSpc>
              <a:buClr>
                <a:srgbClr val="000000"/>
              </a:buClr>
              <a:buSzPct val="100000"/>
              <a:buFont typeface="Arial" charset="0"/>
              <a:buNone/>
            </a:pPr>
            <a:endParaRPr lang="es-CO">
              <a:solidFill>
                <a:srgbClr val="000000"/>
              </a:solidFill>
            </a:endParaRPr>
          </a:p>
        </p:txBody>
      </p:sp>
      <p:grpSp>
        <p:nvGrpSpPr>
          <p:cNvPr id="2" name="Group 10"/>
          <p:cNvGrpSpPr>
            <a:grpSpLocks noChangeAspect="1"/>
          </p:cNvGrpSpPr>
          <p:nvPr/>
        </p:nvGrpSpPr>
        <p:grpSpPr bwMode="auto">
          <a:xfrm>
            <a:off x="1474788" y="3000375"/>
            <a:ext cx="6192837" cy="2760663"/>
            <a:chOff x="2281" y="345"/>
            <a:chExt cx="7200" cy="3240"/>
          </a:xfrm>
          <a:solidFill>
            <a:srgbClr val="004F8A"/>
          </a:solidFill>
        </p:grpSpPr>
        <p:sp>
          <p:nvSpPr>
            <p:cNvPr id="291851" name="AutoShape 11"/>
            <p:cNvSpPr>
              <a:spLocks noChangeAspect="1" noChangeArrowheads="1" noTextEdit="1"/>
            </p:cNvSpPr>
            <p:nvPr/>
          </p:nvSpPr>
          <p:spPr bwMode="auto">
            <a:xfrm>
              <a:off x="2281" y="345"/>
              <a:ext cx="7200" cy="3240"/>
            </a:xfrm>
            <a:prstGeom prst="rect">
              <a:avLst/>
            </a:prstGeom>
            <a:grpFill/>
          </p:spPr>
          <p:txBody>
            <a:bodyPr/>
            <a:lstStyle/>
            <a:p>
              <a:pPr algn="ctr">
                <a:defRPr/>
              </a:pPr>
              <a:endParaRPr lang="es-ES" b="1">
                <a:effectLst>
                  <a:outerShdw blurRad="38100" dist="38100" dir="2700000" algn="tl">
                    <a:srgbClr val="000000">
                      <a:alpha val="43137"/>
                    </a:srgbClr>
                  </a:outerShdw>
                </a:effectLst>
                <a:latin typeface="Arial" pitchFamily="34" charset="0"/>
              </a:endParaRPr>
            </a:p>
          </p:txBody>
        </p:sp>
        <p:sp>
          <p:nvSpPr>
            <p:cNvPr id="44040" name="Rectangle 12"/>
            <p:cNvSpPr>
              <a:spLocks noChangeArrowheads="1"/>
            </p:cNvSpPr>
            <p:nvPr/>
          </p:nvSpPr>
          <p:spPr bwMode="auto">
            <a:xfrm>
              <a:off x="2281" y="471"/>
              <a:ext cx="7200" cy="2962"/>
            </a:xfrm>
            <a:prstGeom prst="rect">
              <a:avLst/>
            </a:prstGeom>
            <a:grpFill/>
            <a:ln w="9525">
              <a:noFill/>
              <a:miter lim="800000"/>
              <a:headEnd/>
              <a:tailEnd/>
            </a:ln>
          </p:spPr>
          <p:txBody>
            <a:bodyPr/>
            <a:lstStyle/>
            <a:p>
              <a:pPr algn="ctr">
                <a:lnSpc>
                  <a:spcPct val="93000"/>
                </a:lnSpc>
                <a:buClr>
                  <a:srgbClr val="000000"/>
                </a:buClr>
                <a:buSzPct val="100000"/>
                <a:buFont typeface="Arial" pitchFamily="34" charset="0"/>
                <a:buNone/>
                <a:defRPr/>
              </a:pPr>
              <a:r>
                <a:rPr lang="es-MX" sz="2000" b="1" i="1" dirty="0">
                  <a:solidFill>
                    <a:srgbClr val="FFFFFF"/>
                  </a:solidFill>
                  <a:latin typeface="Arial" pitchFamily="34" charset="0"/>
                  <a:cs typeface="Times New Roman" pitchFamily="18" charset="0"/>
                </a:rPr>
                <a:t>Colombia es un Estado social de derecho, organizado en forma de República unitaria, descentralizada, con autonomía de sus entidades territoriales, democrática, participativa y pluralista, fundada en el respeto de la dignidad humana, en el trabajo y la solidaridad de las personas que la integran y en la prevalencia del interés general”</a:t>
              </a:r>
              <a:endParaRPr lang="en-GB" sz="2000" b="1" dirty="0">
                <a:latin typeface="Arial" pitchFamily="34" charset="0"/>
              </a:endParaRPr>
            </a:p>
            <a:p>
              <a:pPr algn="ctr">
                <a:defRPr/>
              </a:pPr>
              <a:r>
                <a:rPr lang="es-MX" sz="2000" b="1" i="1" dirty="0">
                  <a:solidFill>
                    <a:srgbClr val="FFFFFF"/>
                  </a:solidFill>
                  <a:latin typeface="Arial" pitchFamily="34" charset="0"/>
                  <a:cs typeface="Times New Roman" pitchFamily="18" charset="0"/>
                </a:rPr>
                <a:t> Artículo primero   </a:t>
              </a:r>
              <a:endParaRPr lang="es-MX" sz="2000" b="1" dirty="0">
                <a:solidFill>
                  <a:srgbClr val="000000"/>
                </a:solidFill>
                <a:latin typeface="Arial" pitchFamily="34" charset="0"/>
              </a:endParaRPr>
            </a:p>
          </p:txBody>
        </p:sp>
      </p:grpSp>
      <p:sp>
        <p:nvSpPr>
          <p:cNvPr id="291853" name="Text Box 13"/>
          <p:cNvSpPr txBox="1">
            <a:spLocks noChangeArrowheads="1"/>
          </p:cNvSpPr>
          <p:nvPr/>
        </p:nvSpPr>
        <p:spPr bwMode="auto">
          <a:xfrm>
            <a:off x="1908175" y="1071563"/>
            <a:ext cx="5040313" cy="641350"/>
          </a:xfrm>
          <a:prstGeom prst="rect">
            <a:avLst/>
          </a:prstGeom>
          <a:noFill/>
          <a:ln w="9525">
            <a:noFill/>
            <a:miter lim="800000"/>
            <a:headEnd/>
            <a:tailEnd/>
          </a:ln>
          <a:effectLst/>
        </p:spPr>
        <p:txBody>
          <a:bodyPr>
            <a:spAutoFit/>
          </a:bodyPr>
          <a:lstStyle/>
          <a:p>
            <a:pPr algn="ctr">
              <a:spcBef>
                <a:spcPct val="50000"/>
              </a:spcBef>
              <a:defRPr/>
            </a:pPr>
            <a:r>
              <a:rPr lang="es-CO" dirty="0">
                <a:effectLst>
                  <a:outerShdw blurRad="38100" dist="38100" dir="2700000" algn="tl">
                    <a:srgbClr val="C0C0C0"/>
                  </a:outerShdw>
                </a:effectLst>
                <a:latin typeface="Arial" pitchFamily="34" charset="0"/>
              </a:rPr>
              <a:t>En nuestra constitución la solidaridad aparece desde el primer articulo.</a:t>
            </a:r>
            <a:endParaRPr lang="es-ES" dirty="0">
              <a:effectLst>
                <a:outerShdw blurRad="38100" dist="38100" dir="2700000" algn="tl">
                  <a:srgbClr val="C0C0C0"/>
                </a:outerShdw>
              </a:effectLst>
              <a:latin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91846"/>
                                        </p:tgtEl>
                                        <p:attrNameLst>
                                          <p:attrName>style.visibility</p:attrName>
                                        </p:attrNameLst>
                                      </p:cBhvr>
                                      <p:to>
                                        <p:strVal val="visible"/>
                                      </p:to>
                                    </p:set>
                                    <p:anim calcmode="lin" valueType="num">
                                      <p:cBhvr additive="base">
                                        <p:cTn id="7" dur="500" fill="hold"/>
                                        <p:tgtEl>
                                          <p:spTgt spid="291846"/>
                                        </p:tgtEl>
                                        <p:attrNameLst>
                                          <p:attrName>ppt_x</p:attrName>
                                        </p:attrNameLst>
                                      </p:cBhvr>
                                      <p:tavLst>
                                        <p:tav tm="0">
                                          <p:val>
                                            <p:strVal val="#ppt_x"/>
                                          </p:val>
                                        </p:tav>
                                        <p:tav tm="100000">
                                          <p:val>
                                            <p:strVal val="#ppt_x"/>
                                          </p:val>
                                        </p:tav>
                                      </p:tavLst>
                                    </p:anim>
                                    <p:anim calcmode="lin" valueType="num">
                                      <p:cBhvr additive="base">
                                        <p:cTn id="8" dur="500" fill="hold"/>
                                        <p:tgtEl>
                                          <p:spTgt spid="2918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p:cNvSpPr>
            <a:spLocks noChangeArrowheads="1"/>
          </p:cNvSpPr>
          <p:nvPr/>
        </p:nvSpPr>
        <p:spPr bwMode="auto">
          <a:xfrm>
            <a:off x="0" y="7472363"/>
            <a:ext cx="9144000" cy="0"/>
          </a:xfrm>
          <a:prstGeom prst="rect">
            <a:avLst/>
          </a:prstGeom>
          <a:noFill/>
          <a:ln w="9525">
            <a:noFill/>
            <a:miter lim="800000"/>
            <a:headEnd/>
            <a:tailEnd/>
          </a:ln>
        </p:spPr>
        <p:txBody>
          <a:bodyPr wrap="none" anchor="ctr">
            <a:spAutoFit/>
          </a:bodyPr>
          <a:lstStyle/>
          <a:p>
            <a:endParaRPr lang="es-CO" sz="2400">
              <a:latin typeface="Times New Roman" pitchFamily="18" charset="0"/>
            </a:endParaRPr>
          </a:p>
        </p:txBody>
      </p:sp>
      <p:sp>
        <p:nvSpPr>
          <p:cNvPr id="38915" name="11 CuadroTexto"/>
          <p:cNvSpPr txBox="1">
            <a:spLocks noChangeArrowheads="1"/>
          </p:cNvSpPr>
          <p:nvPr/>
        </p:nvSpPr>
        <p:spPr bwMode="auto">
          <a:xfrm>
            <a:off x="2586038" y="5949950"/>
            <a:ext cx="3786187" cy="366713"/>
          </a:xfrm>
          <a:prstGeom prst="rect">
            <a:avLst/>
          </a:prstGeom>
          <a:noFill/>
          <a:ln w="9525">
            <a:noFill/>
            <a:miter lim="800000"/>
            <a:headEnd/>
            <a:tailEnd/>
          </a:ln>
        </p:spPr>
        <p:txBody>
          <a:bodyPr>
            <a:spAutoFit/>
          </a:bodyPr>
          <a:lstStyle/>
          <a:p>
            <a:pPr algn="ctr"/>
            <a:r>
              <a:rPr lang="es-ES" b="1"/>
              <a:t>DECRETOS 1798, 1799  de 2003  </a:t>
            </a:r>
          </a:p>
        </p:txBody>
      </p:sp>
      <p:pic>
        <p:nvPicPr>
          <p:cNvPr id="38916" name="Picture 35" descr="identificador A color"/>
          <p:cNvPicPr>
            <a:picLocks noChangeAspect="1" noChangeArrowheads="1"/>
          </p:cNvPicPr>
          <p:nvPr/>
        </p:nvPicPr>
        <p:blipFill>
          <a:blip r:embed="rId2" cstate="print"/>
          <a:srcRect l="33820" t="14951" r="19354" b="47675"/>
          <a:stretch>
            <a:fillRect/>
          </a:stretch>
        </p:blipFill>
        <p:spPr bwMode="auto">
          <a:xfrm>
            <a:off x="2371725" y="765175"/>
            <a:ext cx="4000500" cy="1368425"/>
          </a:xfrm>
          <a:prstGeom prst="rect">
            <a:avLst/>
          </a:prstGeom>
          <a:noFill/>
          <a:ln w="9525">
            <a:noFill/>
            <a:miter lim="800000"/>
            <a:headEnd/>
            <a:tailEnd/>
          </a:ln>
        </p:spPr>
      </p:pic>
      <p:sp>
        <p:nvSpPr>
          <p:cNvPr id="54308" name="Text Box 36"/>
          <p:cNvSpPr txBox="1">
            <a:spLocks noChangeArrowheads="1"/>
          </p:cNvSpPr>
          <p:nvPr/>
        </p:nvSpPr>
        <p:spPr bwMode="auto">
          <a:xfrm>
            <a:off x="468313" y="1981200"/>
            <a:ext cx="7920037" cy="3752850"/>
          </a:xfrm>
          <a:prstGeom prst="rect">
            <a:avLst/>
          </a:prstGeom>
          <a:gradFill rotWithShape="1">
            <a:gsLst>
              <a:gs pos="0">
                <a:srgbClr val="FFCCFF">
                  <a:alpha val="64998"/>
                </a:srgbClr>
              </a:gs>
              <a:gs pos="100000">
                <a:srgbClr val="FFFFFF"/>
              </a:gs>
            </a:gsLst>
            <a:lin ang="5400000" scaled="1"/>
          </a:gradFill>
          <a:ln w="9525">
            <a:solidFill>
              <a:schemeClr val="tx1"/>
            </a:solidFill>
            <a:miter lim="800000"/>
            <a:headEnd/>
            <a:tailEnd/>
          </a:ln>
        </p:spPr>
        <p:txBody>
          <a:bodyPr lIns="90000" tIns="46800" rIns="90000" bIns="46800">
            <a:spAutoFit/>
          </a:bodyPr>
          <a:lstStyle/>
          <a:p>
            <a:pPr marL="341313" indent="-341313" algn="ctr" defTabSz="449263">
              <a:spcBef>
                <a:spcPct val="5000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s-CO" sz="2400" b="1" i="1"/>
              <a:t>El Departamento Administrativo Nacional de la Economía Solidaria, es un Ministerio técnico, facultado por la Ley 454 de 1998, para </a:t>
            </a:r>
            <a:r>
              <a:rPr lang="es-ES" sz="2400" b="1" i="1"/>
              <a:t>dirigir y coordinar la política estatal de promoción, planeación, protección, fortalecimiento y desarrollo empresarial de las organizaciones de la Economía Solidaria, determinadas en la presente Ley y  dar cumplimiento a las disposiciones establecidas en la Constitución Política de Colombia.  </a:t>
            </a:r>
            <a:r>
              <a:rPr lang="es-CO" sz="2400" b="1" i="1"/>
              <a:t>  </a:t>
            </a:r>
            <a:endParaRPr lang="es-ES" sz="2400" b="1" i="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54308"/>
                                        </p:tgtEl>
                                        <p:attrNameLst>
                                          <p:attrName>style.visibility</p:attrName>
                                        </p:attrNameLst>
                                      </p:cBhvr>
                                      <p:to>
                                        <p:strVal val="visible"/>
                                      </p:to>
                                    </p:set>
                                    <p:animEffect transition="in" filter="blinds(horizontal)">
                                      <p:cBhvr>
                                        <p:cTn id="7" dur="500"/>
                                        <p:tgtEl>
                                          <p:spTgt spid="543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308"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340768"/>
            <a:ext cx="8229600" cy="1152128"/>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s-CO" b="1" dirty="0" smtClean="0"/>
              <a:t>Superintendencia de la Economía Solidaria</a:t>
            </a:r>
            <a:endParaRPr lang="es-CO" b="1" dirty="0"/>
          </a:p>
        </p:txBody>
      </p:sp>
      <p:sp>
        <p:nvSpPr>
          <p:cNvPr id="3" name="2 Marcador de contenido"/>
          <p:cNvSpPr>
            <a:spLocks noGrp="1"/>
          </p:cNvSpPr>
          <p:nvPr>
            <p:ph idx="1"/>
          </p:nvPr>
        </p:nvSpPr>
        <p:spPr>
          <a:xfrm>
            <a:off x="457200" y="2492896"/>
            <a:ext cx="8229600" cy="3633267"/>
          </a:xfrm>
        </p:spPr>
        <p:txBody>
          <a:bodyPr/>
          <a:lstStyle/>
          <a:p>
            <a:pPr algn="just"/>
            <a:endParaRPr lang="es-CO" dirty="0" smtClean="0"/>
          </a:p>
          <a:p>
            <a:pPr algn="just"/>
            <a:r>
              <a:rPr lang="es-CO" dirty="0" smtClean="0"/>
              <a:t>Organismo técnico del estado encargado de supervisar la naturaleza jurídica  y la actividad de las empresas de la economía solidaria.</a:t>
            </a:r>
            <a:endParaRPr lang="es-CO" dirty="0"/>
          </a:p>
        </p:txBody>
      </p:sp>
    </p:spTree>
    <p:extLst>
      <p:ext uri="{BB962C8B-B14F-4D97-AF65-F5344CB8AC3E}">
        <p14:creationId xmlns:p14="http://schemas.microsoft.com/office/powerpoint/2010/main" val="31239444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a:xfrm>
            <a:off x="3132138" y="1349375"/>
            <a:ext cx="5616575" cy="1143000"/>
          </a:xfrm>
        </p:spPr>
        <p:txBody>
          <a:bodyPr>
            <a:normAutofit fontScale="90000"/>
          </a:bodyPr>
          <a:lstStyle/>
          <a:p>
            <a:r>
              <a:rPr lang="es-ES_tradnl" sz="4000" b="1" i="1" smtClean="0"/>
              <a:t>Superintendencia de la Economía Solidaria</a:t>
            </a:r>
            <a:endParaRPr lang="es-ES" sz="4000" i="1" smtClean="0"/>
          </a:p>
        </p:txBody>
      </p:sp>
      <p:pic>
        <p:nvPicPr>
          <p:cNvPr id="45059" name="Picture 5"/>
          <p:cNvPicPr>
            <a:picLocks noChangeAspect="1" noChangeArrowheads="1"/>
          </p:cNvPicPr>
          <p:nvPr/>
        </p:nvPicPr>
        <p:blipFill>
          <a:blip r:embed="rId2" cstate="print"/>
          <a:srcRect/>
          <a:stretch>
            <a:fillRect/>
          </a:stretch>
        </p:blipFill>
        <p:spPr bwMode="auto">
          <a:xfrm>
            <a:off x="1087438" y="979488"/>
            <a:ext cx="1684337" cy="2449512"/>
          </a:xfrm>
          <a:prstGeom prst="rect">
            <a:avLst/>
          </a:prstGeom>
          <a:noFill/>
          <a:ln w="9525">
            <a:noFill/>
            <a:miter lim="800000"/>
            <a:headEnd/>
            <a:tailEnd/>
          </a:ln>
        </p:spPr>
      </p:pic>
      <p:sp>
        <p:nvSpPr>
          <p:cNvPr id="45060" name="Rectangle 6"/>
          <p:cNvSpPr>
            <a:spLocks noChangeArrowheads="1"/>
          </p:cNvSpPr>
          <p:nvPr/>
        </p:nvSpPr>
        <p:spPr bwMode="auto">
          <a:xfrm>
            <a:off x="357188" y="3635375"/>
            <a:ext cx="3567112" cy="2308225"/>
          </a:xfrm>
          <a:prstGeom prst="rect">
            <a:avLst/>
          </a:prstGeom>
          <a:noFill/>
          <a:ln w="9525">
            <a:noFill/>
            <a:miter lim="800000"/>
            <a:headEnd/>
            <a:tailEnd/>
          </a:ln>
        </p:spPr>
        <p:txBody>
          <a:bodyPr>
            <a:spAutoFit/>
          </a:bodyPr>
          <a:lstStyle/>
          <a:p>
            <a:pPr lvl="1" algn="ctr"/>
            <a:r>
              <a:rPr lang="es-ES">
                <a:latin typeface="Verdana" pitchFamily="34" charset="0"/>
              </a:rPr>
              <a:t>La Superintendencia de la Economía Solidaria es un organismo descentralizado, </a:t>
            </a:r>
            <a:r>
              <a:rPr lang="es-ES">
                <a:solidFill>
                  <a:srgbClr val="FF0000"/>
                </a:solidFill>
                <a:latin typeface="Verdana" pitchFamily="34" charset="0"/>
              </a:rPr>
              <a:t>técnico</a:t>
            </a:r>
            <a:r>
              <a:rPr lang="es-ES">
                <a:latin typeface="Verdana" pitchFamily="34" charset="0"/>
              </a:rPr>
              <a:t>, adscrito al Ministerio de Hacienda y Crédito Público. Creado por la ley 454/98.</a:t>
            </a:r>
          </a:p>
        </p:txBody>
      </p:sp>
      <p:sp>
        <p:nvSpPr>
          <p:cNvPr id="45061" name="Rectangle 7"/>
          <p:cNvSpPr>
            <a:spLocks noChangeArrowheads="1"/>
          </p:cNvSpPr>
          <p:nvPr/>
        </p:nvSpPr>
        <p:spPr bwMode="auto">
          <a:xfrm>
            <a:off x="3995738" y="2832100"/>
            <a:ext cx="4556125" cy="3311525"/>
          </a:xfrm>
          <a:prstGeom prst="rect">
            <a:avLst/>
          </a:prstGeom>
          <a:solidFill>
            <a:schemeClr val="accent1"/>
          </a:solidFill>
          <a:ln w="9525">
            <a:noFill/>
            <a:miter lim="800000"/>
            <a:headEnd/>
            <a:tailEnd/>
          </a:ln>
        </p:spPr>
        <p:txBody>
          <a:bodyPr/>
          <a:lstStyle/>
          <a:p>
            <a:pPr marL="182563" algn="just" eaLnBrk="0" hangingPunct="0"/>
            <a:r>
              <a:rPr lang="es-ES" sz="1600">
                <a:latin typeface="Verdana" pitchFamily="34" charset="0"/>
                <a:cs typeface="Tahoma" pitchFamily="34" charset="0"/>
              </a:rPr>
              <a:t>Supervisa las organizaciones de la economía solidaria que </a:t>
            </a:r>
            <a:r>
              <a:rPr lang="es-ES" sz="1600">
                <a:solidFill>
                  <a:srgbClr val="FF0000"/>
                </a:solidFill>
                <a:latin typeface="Verdana" pitchFamily="34" charset="0"/>
                <a:cs typeface="Tahoma" pitchFamily="34" charset="0"/>
              </a:rPr>
              <a:t>no se encuentren sometidas a la supervisión especializada</a:t>
            </a:r>
            <a:r>
              <a:rPr lang="es-ES" sz="1600">
                <a:latin typeface="Verdana" pitchFamily="34" charset="0"/>
                <a:cs typeface="Tahoma" pitchFamily="34" charset="0"/>
              </a:rPr>
              <a:t> del Estado.</a:t>
            </a:r>
          </a:p>
          <a:p>
            <a:pPr marL="182563" algn="just" eaLnBrk="0" hangingPunct="0"/>
            <a:r>
              <a:rPr lang="es-ES" sz="1600">
                <a:latin typeface="Verdana" pitchFamily="34" charset="0"/>
                <a:cs typeface="Tahoma" pitchFamily="34" charset="0"/>
              </a:rPr>
              <a:t>Supervisa la </a:t>
            </a:r>
            <a:r>
              <a:rPr lang="es-ES" sz="1600">
                <a:solidFill>
                  <a:srgbClr val="FF0000"/>
                </a:solidFill>
                <a:latin typeface="Verdana" pitchFamily="34" charset="0"/>
                <a:cs typeface="Tahoma" pitchFamily="34" charset="0"/>
              </a:rPr>
              <a:t>actividad financiera</a:t>
            </a:r>
            <a:r>
              <a:rPr lang="es-ES" sz="1600">
                <a:latin typeface="Verdana" pitchFamily="34" charset="0"/>
                <a:cs typeface="Tahoma" pitchFamily="34" charset="0"/>
              </a:rPr>
              <a:t> del cooperativismo y sobre los servicios de ahorro y crédito de los fondos de empleados y asociaciones mutualistas y, en general, el aprovechamiento o inversión de los recursos captados de los asociados por parte de las organizaciones de la economía solidaria.</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548680"/>
            <a:ext cx="8229600" cy="1143000"/>
          </a:xfrm>
        </p:spPr>
        <p:txBody>
          <a:bodyPr>
            <a:normAutofit fontScale="90000"/>
          </a:bodyPr>
          <a:lstStyle/>
          <a:p>
            <a:r>
              <a:rPr lang="es-CO" dirty="0" smtClean="0"/>
              <a:t/>
            </a:r>
            <a:br>
              <a:rPr lang="es-CO" dirty="0" smtClean="0"/>
            </a:br>
            <a:r>
              <a:rPr lang="es-CO" b="1" dirty="0" smtClean="0"/>
              <a:t>Trámites ante la Supersolidaria</a:t>
            </a:r>
            <a:endParaRPr lang="es-CO" b="1" dirty="0"/>
          </a:p>
        </p:txBody>
      </p:sp>
      <p:sp>
        <p:nvSpPr>
          <p:cNvPr id="3" name="2 Marcador de contenido"/>
          <p:cNvSpPr>
            <a:spLocks noGrp="1"/>
          </p:cNvSpPr>
          <p:nvPr>
            <p:ph idx="1"/>
          </p:nvPr>
        </p:nvSpPr>
        <p:spPr>
          <a:xfrm>
            <a:off x="467544" y="1844824"/>
            <a:ext cx="8229600" cy="4525963"/>
          </a:xfrm>
        </p:spPr>
        <p:txBody>
          <a:bodyPr/>
          <a:lstStyle/>
          <a:p>
            <a:pPr algn="just"/>
            <a:r>
              <a:rPr lang="es-CO" dirty="0" smtClean="0"/>
              <a:t>Inscripción y registro de cooperativas y entidades auxiliares del cooperativismo que ejercen la actividad de educación.</a:t>
            </a:r>
          </a:p>
          <a:p>
            <a:pPr algn="just"/>
            <a:r>
              <a:rPr lang="es-CO" dirty="0" smtClean="0"/>
              <a:t>Autorización para ejercer la actividad financiera para entidades cooperativas constituidas antes del 4 de agosto de 1998 que vienen ejerciendo la actividad.</a:t>
            </a:r>
          </a:p>
          <a:p>
            <a:pPr algn="just"/>
            <a:endParaRPr lang="es-CO" dirty="0" smtClean="0"/>
          </a:p>
          <a:p>
            <a:endParaRPr lang="es-CO" dirty="0"/>
          </a:p>
        </p:txBody>
      </p:sp>
    </p:spTree>
    <p:extLst>
      <p:ext uri="{BB962C8B-B14F-4D97-AF65-F5344CB8AC3E}">
        <p14:creationId xmlns:p14="http://schemas.microsoft.com/office/powerpoint/2010/main" val="23527612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1052736"/>
            <a:ext cx="8229600" cy="1143000"/>
          </a:xfrm>
        </p:spPr>
        <p:txBody>
          <a:bodyPr>
            <a:normAutofit fontScale="90000"/>
          </a:bodyPr>
          <a:lstStyle/>
          <a:p>
            <a:r>
              <a:rPr lang="es-CO" dirty="0" smtClean="0"/>
              <a:t>Trámites ante la delegatura asociativa de la Supersolidaria</a:t>
            </a:r>
            <a:endParaRPr lang="es-CO" dirty="0"/>
          </a:p>
        </p:txBody>
      </p:sp>
      <p:sp>
        <p:nvSpPr>
          <p:cNvPr id="3" name="2 Marcador de contenido"/>
          <p:cNvSpPr>
            <a:spLocks noGrp="1"/>
          </p:cNvSpPr>
          <p:nvPr>
            <p:ph idx="1"/>
          </p:nvPr>
        </p:nvSpPr>
        <p:spPr>
          <a:xfrm>
            <a:off x="467544" y="2636912"/>
            <a:ext cx="8229600" cy="4525963"/>
          </a:xfrm>
        </p:spPr>
        <p:txBody>
          <a:bodyPr>
            <a:normAutofit/>
          </a:bodyPr>
          <a:lstStyle/>
          <a:p>
            <a:r>
              <a:rPr lang="es-CO" sz="2800" dirty="0" smtClean="0"/>
              <a:t>Control de legalidad de la constitución de entidades del sector real sometidas a supervisión de la Superintendencia de la Economía Solidaria</a:t>
            </a:r>
          </a:p>
          <a:p>
            <a:r>
              <a:rPr lang="es-CO" sz="2800" dirty="0" smtClean="0"/>
              <a:t>Autorización de fusión por creación o por incorporación-absorción; Autorización de Asociación de personas naturales en organismos de segundo grado de </a:t>
            </a:r>
            <a:r>
              <a:rPr lang="es-CO" sz="2800" dirty="0" err="1" smtClean="0"/>
              <a:t>caracter</a:t>
            </a:r>
            <a:r>
              <a:rPr lang="es-CO" sz="2800" dirty="0" smtClean="0"/>
              <a:t> económico; </a:t>
            </a:r>
            <a:endParaRPr lang="es-CO" sz="2800" dirty="0"/>
          </a:p>
        </p:txBody>
      </p:sp>
    </p:spTree>
    <p:extLst>
      <p:ext uri="{BB962C8B-B14F-4D97-AF65-F5344CB8AC3E}">
        <p14:creationId xmlns:p14="http://schemas.microsoft.com/office/powerpoint/2010/main" val="18258338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052736"/>
            <a:ext cx="8229600" cy="1143000"/>
          </a:xfrm>
        </p:spPr>
        <p:txBody>
          <a:bodyPr>
            <a:normAutofit fontScale="90000"/>
          </a:bodyPr>
          <a:lstStyle/>
          <a:p>
            <a:r>
              <a:rPr lang="es-CO" dirty="0" smtClean="0"/>
              <a:t>Tramites ante la delegatura asociativa de la Supersolidaria</a:t>
            </a:r>
            <a:endParaRPr lang="es-CO" dirty="0"/>
          </a:p>
        </p:txBody>
      </p:sp>
      <p:sp>
        <p:nvSpPr>
          <p:cNvPr id="3" name="2 Marcador de contenido"/>
          <p:cNvSpPr>
            <a:spLocks noGrp="1"/>
          </p:cNvSpPr>
          <p:nvPr>
            <p:ph idx="1"/>
          </p:nvPr>
        </p:nvSpPr>
        <p:spPr>
          <a:xfrm>
            <a:off x="467544" y="2492896"/>
            <a:ext cx="8229600" cy="4065315"/>
          </a:xfrm>
        </p:spPr>
        <p:txBody>
          <a:bodyPr/>
          <a:lstStyle/>
          <a:p>
            <a:r>
              <a:rPr lang="es-CO" dirty="0" smtClean="0"/>
              <a:t>Autorización de conversión de </a:t>
            </a:r>
            <a:r>
              <a:rPr lang="es-CO" dirty="0" err="1" smtClean="0"/>
              <a:t>precooperativa</a:t>
            </a:r>
            <a:r>
              <a:rPr lang="es-CO" dirty="0" smtClean="0"/>
              <a:t> a cooperativa</a:t>
            </a:r>
          </a:p>
          <a:p>
            <a:r>
              <a:rPr lang="es-CO" dirty="0" smtClean="0"/>
              <a:t>Prórroga a conversión de </a:t>
            </a:r>
            <a:r>
              <a:rPr lang="es-CO" dirty="0" err="1" smtClean="0"/>
              <a:t>precooperativa</a:t>
            </a:r>
            <a:r>
              <a:rPr lang="es-CO" dirty="0" smtClean="0"/>
              <a:t> a cooperativa</a:t>
            </a:r>
          </a:p>
          <a:p>
            <a:endParaRPr lang="es-CO" dirty="0"/>
          </a:p>
        </p:txBody>
      </p:sp>
    </p:spTree>
    <p:extLst>
      <p:ext uri="{BB962C8B-B14F-4D97-AF65-F5344CB8AC3E}">
        <p14:creationId xmlns:p14="http://schemas.microsoft.com/office/powerpoint/2010/main" val="29682446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96752"/>
            <a:ext cx="8229600" cy="1143000"/>
          </a:xfrm>
        </p:spPr>
        <p:txBody>
          <a:bodyPr>
            <a:normAutofit fontScale="90000"/>
          </a:bodyPr>
          <a:lstStyle/>
          <a:p>
            <a:r>
              <a:rPr lang="es-CO" dirty="0" smtClean="0"/>
              <a:t>Trámites ante la delegatura asociativa de la Supersolidaria</a:t>
            </a:r>
            <a:endParaRPr lang="es-CO" dirty="0"/>
          </a:p>
        </p:txBody>
      </p:sp>
      <p:sp>
        <p:nvSpPr>
          <p:cNvPr id="3" name="2 Marcador de contenido"/>
          <p:cNvSpPr>
            <a:spLocks noGrp="1"/>
          </p:cNvSpPr>
          <p:nvPr>
            <p:ph idx="1"/>
          </p:nvPr>
        </p:nvSpPr>
        <p:spPr>
          <a:xfrm>
            <a:off x="467544" y="2924944"/>
            <a:ext cx="8229600" cy="4525963"/>
          </a:xfrm>
        </p:spPr>
        <p:txBody>
          <a:bodyPr>
            <a:normAutofit/>
          </a:bodyPr>
          <a:lstStyle/>
          <a:p>
            <a:pPr algn="just"/>
            <a:r>
              <a:rPr lang="es-CO" sz="2800" dirty="0" smtClean="0"/>
              <a:t>Control de legalidad y seguimiento a la Disolución y Liquidación voluntaria.</a:t>
            </a:r>
          </a:p>
          <a:p>
            <a:pPr algn="just"/>
            <a:r>
              <a:rPr lang="es-CO" sz="2800" dirty="0" smtClean="0"/>
              <a:t>Control de legalidad de Asambleas, Nombramientos y Reformas Estatutarias de entidades del sector real sometidas a la supervisión de la Superintendencia de la Economía Solidaria</a:t>
            </a:r>
          </a:p>
          <a:p>
            <a:endParaRPr lang="es-CO" dirty="0"/>
          </a:p>
        </p:txBody>
      </p:sp>
    </p:spTree>
    <p:extLst>
      <p:ext uri="{BB962C8B-B14F-4D97-AF65-F5344CB8AC3E}">
        <p14:creationId xmlns:p14="http://schemas.microsoft.com/office/powerpoint/2010/main" val="1850008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08720"/>
            <a:ext cx="8229600" cy="1143000"/>
          </a:xfrm>
        </p:spPr>
        <p:txBody>
          <a:bodyPr>
            <a:noAutofit/>
          </a:bodyPr>
          <a:lstStyle/>
          <a:p>
            <a:r>
              <a:rPr lang="es-CO" sz="3600" b="1" dirty="0" smtClean="0"/>
              <a:t>Trámites ante la delegatura asociativa de la Supersolidaria</a:t>
            </a:r>
            <a:endParaRPr lang="es-CO" sz="3600" b="1" dirty="0"/>
          </a:p>
        </p:txBody>
      </p:sp>
      <p:sp>
        <p:nvSpPr>
          <p:cNvPr id="3" name="2 Marcador de contenido"/>
          <p:cNvSpPr>
            <a:spLocks noGrp="1"/>
          </p:cNvSpPr>
          <p:nvPr>
            <p:ph idx="1"/>
          </p:nvPr>
        </p:nvSpPr>
        <p:spPr>
          <a:xfrm>
            <a:off x="467544" y="2132856"/>
            <a:ext cx="8229600" cy="4525963"/>
          </a:xfrm>
        </p:spPr>
        <p:txBody>
          <a:bodyPr>
            <a:normAutofit/>
          </a:bodyPr>
          <a:lstStyle/>
          <a:p>
            <a:pPr algn="just"/>
            <a:r>
              <a:rPr lang="es-CO" sz="2800" dirty="0" smtClean="0"/>
              <a:t>Solicitud de Autorización de Transformación de entidades del sector real sometidas a la supervisión de la Superintendencia de la Economía Solidaria</a:t>
            </a:r>
          </a:p>
          <a:p>
            <a:pPr algn="just"/>
            <a:r>
              <a:rPr lang="es-CO" sz="2800" dirty="0" smtClean="0"/>
              <a:t>Solicitud de autorización de escisión de las organizaciones de economía solidaria que no ejercen actividad financiera</a:t>
            </a:r>
          </a:p>
          <a:p>
            <a:pPr algn="just"/>
            <a:r>
              <a:rPr lang="es-CO" sz="2800" dirty="0" smtClean="0"/>
              <a:t>Inscripciones y registros relacionados a Cooperativas y </a:t>
            </a:r>
            <a:r>
              <a:rPr lang="es-CO" sz="2800" dirty="0" err="1" smtClean="0"/>
              <a:t>Precooperativas</a:t>
            </a:r>
            <a:r>
              <a:rPr lang="es-CO" sz="2800" dirty="0" smtClean="0"/>
              <a:t> de Trabajo Asociado</a:t>
            </a:r>
          </a:p>
        </p:txBody>
      </p:sp>
    </p:spTree>
    <p:extLst>
      <p:ext uri="{BB962C8B-B14F-4D97-AF65-F5344CB8AC3E}">
        <p14:creationId xmlns:p14="http://schemas.microsoft.com/office/powerpoint/2010/main" val="12924269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836712"/>
            <a:ext cx="8229600" cy="1143000"/>
          </a:xfrm>
        </p:spPr>
        <p:txBody>
          <a:bodyPr>
            <a:normAutofit fontScale="90000"/>
          </a:bodyPr>
          <a:lstStyle/>
          <a:p>
            <a:r>
              <a:rPr lang="es-CO" b="1" dirty="0" smtClean="0"/>
              <a:t/>
            </a:r>
            <a:br>
              <a:rPr lang="es-CO" b="1" dirty="0" smtClean="0"/>
            </a:br>
            <a:r>
              <a:rPr lang="es-CO" b="1" dirty="0" smtClean="0"/>
              <a:t>FOGACOOP</a:t>
            </a:r>
            <a:endParaRPr lang="es-CO" b="1" dirty="0"/>
          </a:p>
        </p:txBody>
      </p:sp>
      <p:sp>
        <p:nvSpPr>
          <p:cNvPr id="3" name="2 Marcador de contenido"/>
          <p:cNvSpPr>
            <a:spLocks noGrp="1"/>
          </p:cNvSpPr>
          <p:nvPr>
            <p:ph idx="1"/>
          </p:nvPr>
        </p:nvSpPr>
        <p:spPr/>
        <p:txBody>
          <a:bodyPr/>
          <a:lstStyle/>
          <a:p>
            <a:endParaRPr lang="es-CO" dirty="0" smtClean="0"/>
          </a:p>
          <a:p>
            <a:pPr marL="0" indent="0" algn="just">
              <a:buNone/>
            </a:pPr>
            <a:endParaRPr lang="es-CO" dirty="0" smtClean="0"/>
          </a:p>
          <a:p>
            <a:pPr algn="just"/>
            <a:r>
              <a:rPr lang="es-CO" dirty="0" smtClean="0"/>
              <a:t>Entidad administradora del seguro de depósitos de los ahorradores del sector cooperativo financiero en Colombia </a:t>
            </a:r>
            <a:endParaRPr lang="es-CO" dirty="0"/>
          </a:p>
        </p:txBody>
      </p:sp>
    </p:spTree>
    <p:extLst>
      <p:ext uri="{BB962C8B-B14F-4D97-AF65-F5344CB8AC3E}">
        <p14:creationId xmlns:p14="http://schemas.microsoft.com/office/powerpoint/2010/main" val="24634529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3"/>
          <p:cNvSpPr txBox="1">
            <a:spLocks noChangeArrowheads="1"/>
          </p:cNvSpPr>
          <p:nvPr/>
        </p:nvSpPr>
        <p:spPr bwMode="auto">
          <a:xfrm>
            <a:off x="827088" y="3284984"/>
            <a:ext cx="7489328" cy="3046988"/>
          </a:xfrm>
          <a:prstGeom prst="rect">
            <a:avLst/>
          </a:prstGeom>
          <a:solidFill>
            <a:schemeClr val="accent1"/>
          </a:solidFill>
          <a:ln w="9525">
            <a:noFill/>
            <a:miter lim="800000"/>
            <a:headEnd/>
            <a:tailEnd/>
          </a:ln>
        </p:spPr>
        <p:txBody>
          <a:bodyPr wrap="square">
            <a:spAutoFit/>
          </a:bodyPr>
          <a:lstStyle/>
          <a:p>
            <a:pPr algn="just">
              <a:spcBef>
                <a:spcPct val="50000"/>
              </a:spcBef>
            </a:pPr>
            <a:r>
              <a:rPr lang="es-MX" sz="2400" dirty="0"/>
              <a:t>Es u</a:t>
            </a:r>
            <a:r>
              <a:rPr lang="es-ES" sz="2400" dirty="0" err="1"/>
              <a:t>na</a:t>
            </a:r>
            <a:r>
              <a:rPr lang="es-ES" sz="2400" dirty="0"/>
              <a:t> entidad de seguro de depósitos </a:t>
            </a:r>
            <a:r>
              <a:rPr lang="es-MX" sz="2400" dirty="0"/>
              <a:t>que busca la </a:t>
            </a:r>
            <a:r>
              <a:rPr lang="es-ES" sz="2400" dirty="0"/>
              <a:t>protección de la confianza de los depositantes y ahorradores de las entidades cooperativas inscritas</a:t>
            </a:r>
            <a:r>
              <a:rPr lang="es-MX" sz="2400" dirty="0"/>
              <a:t>, p</a:t>
            </a:r>
            <a:r>
              <a:rPr lang="es-ES" sz="2400" dirty="0"/>
              <a:t>ara lo cual esta encargado de administrar las reservas correspondientes al seguro de depósitos, así como de los demás fondos y reservas que se constituyan con el fin de atender los distintos riesgos asociados a la actividad financiera cooperativa. </a:t>
            </a:r>
          </a:p>
        </p:txBody>
      </p:sp>
      <p:sp>
        <p:nvSpPr>
          <p:cNvPr id="182276" name="Rectangle 4"/>
          <p:cNvSpPr>
            <a:spLocks noChangeArrowheads="1"/>
          </p:cNvSpPr>
          <p:nvPr/>
        </p:nvSpPr>
        <p:spPr bwMode="auto">
          <a:xfrm>
            <a:off x="539750" y="1268413"/>
            <a:ext cx="7772400" cy="1828800"/>
          </a:xfrm>
          <a:prstGeom prst="rect">
            <a:avLst/>
          </a:prstGeom>
          <a:noFill/>
          <a:ln w="9525">
            <a:noFill/>
            <a:miter lim="800000"/>
            <a:headEnd/>
            <a:tailEnd/>
          </a:ln>
          <a:effectLst/>
        </p:spPr>
        <p:txBody>
          <a:bodyPr lIns="92075" tIns="46038" rIns="92075" bIns="46038" anchor="b"/>
          <a:lstStyle/>
          <a:p>
            <a:pPr algn="ctr">
              <a:defRPr/>
            </a:pPr>
            <a:r>
              <a:rPr lang="es-MX" sz="8000" b="1" dirty="0">
                <a:effectLst>
                  <a:outerShdw blurRad="38100" dist="38100" dir="2700000" algn="tl">
                    <a:srgbClr val="C0C0C0"/>
                  </a:outerShdw>
                </a:effectLst>
                <a:latin typeface="Times New Roman" pitchFamily="18" charset="0"/>
              </a:rPr>
              <a:t>FOGACOOP</a:t>
            </a:r>
            <a:br>
              <a:rPr lang="es-MX" sz="8000" b="1" dirty="0">
                <a:effectLst>
                  <a:outerShdw blurRad="38100" dist="38100" dir="2700000" algn="tl">
                    <a:srgbClr val="C0C0C0"/>
                  </a:outerShdw>
                </a:effectLst>
                <a:latin typeface="Times New Roman" pitchFamily="18" charset="0"/>
              </a:rPr>
            </a:br>
            <a:r>
              <a:rPr lang="es-MX" sz="2000" b="1" dirty="0">
                <a:effectLst>
                  <a:outerShdw blurRad="38100" dist="38100" dir="2700000" algn="tl">
                    <a:srgbClr val="C0C0C0"/>
                  </a:outerShdw>
                </a:effectLst>
              </a:rPr>
              <a:t>FONDO DE GARANTIAS DE ENTIDADES COOPERATIVAS</a:t>
            </a:r>
            <a:r>
              <a:rPr lang="es-MX" sz="4400" dirty="0">
                <a:effectLst>
                  <a:outerShdw blurRad="38100" dist="38100" dir="2700000" algn="tl">
                    <a:srgbClr val="C0C0C0"/>
                  </a:outerShdw>
                </a:effectLst>
              </a:rPr>
              <a:t> </a:t>
            </a:r>
            <a:endParaRPr lang="es-ES" sz="4400" dirty="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70" name="Rectangle 6"/>
          <p:cNvSpPr>
            <a:spLocks noChangeArrowheads="1"/>
          </p:cNvSpPr>
          <p:nvPr/>
        </p:nvSpPr>
        <p:spPr bwMode="auto">
          <a:xfrm>
            <a:off x="1547813" y="1139825"/>
            <a:ext cx="6048375" cy="574675"/>
          </a:xfrm>
          <a:prstGeom prst="rect">
            <a:avLst/>
          </a:prstGeom>
          <a:gradFill rotWithShape="1">
            <a:gsLst>
              <a:gs pos="0">
                <a:srgbClr val="0000FF"/>
              </a:gs>
              <a:gs pos="100000">
                <a:srgbClr val="FFFF66"/>
              </a:gs>
            </a:gsLst>
            <a:lin ang="5400000" scaled="1"/>
          </a:gradFill>
          <a:ln w="3175">
            <a:solidFill>
              <a:schemeClr val="tx1"/>
            </a:solidFill>
            <a:miter lim="800000"/>
            <a:headEnd/>
            <a:tailEnd/>
          </a:ln>
          <a:effectLst>
            <a:outerShdw dist="35921" dir="2700000" algn="ctr" rotWithShape="0">
              <a:schemeClr val="bg1"/>
            </a:outerShdw>
          </a:effectLst>
        </p:spPr>
        <p:txBody>
          <a:bodyPr anchor="ctr"/>
          <a:lstStyle/>
          <a:p>
            <a:pPr algn="ctr">
              <a:defRPr/>
            </a:pPr>
            <a:r>
              <a:rPr lang="es-CO" sz="2000">
                <a:solidFill>
                  <a:srgbClr val="FF6600"/>
                </a:solidFill>
                <a:effectLst>
                  <a:outerShdw blurRad="38100" dist="38100" dir="2700000" algn="tl">
                    <a:srgbClr val="000000"/>
                  </a:outerShdw>
                </a:effectLst>
                <a:latin typeface="Formata Condensed" pitchFamily="34" charset="0"/>
              </a:rPr>
              <a:t>CONSTITUCION POLITICA DE COLOMBIA</a:t>
            </a:r>
            <a:endParaRPr lang="es-ES" sz="2000">
              <a:solidFill>
                <a:srgbClr val="FF6600"/>
              </a:solidFill>
              <a:effectLst>
                <a:outerShdw blurRad="38100" dist="38100" dir="2700000" algn="tl">
                  <a:srgbClr val="000000"/>
                </a:outerShdw>
              </a:effectLst>
              <a:latin typeface="Formata Condensed" pitchFamily="34" charset="0"/>
            </a:endParaRPr>
          </a:p>
        </p:txBody>
      </p:sp>
      <p:grpSp>
        <p:nvGrpSpPr>
          <p:cNvPr id="2" name="Group 9"/>
          <p:cNvGrpSpPr>
            <a:grpSpLocks noChangeAspect="1"/>
          </p:cNvGrpSpPr>
          <p:nvPr/>
        </p:nvGrpSpPr>
        <p:grpSpPr bwMode="auto">
          <a:xfrm>
            <a:off x="1258888" y="1700213"/>
            <a:ext cx="6913562" cy="3384550"/>
            <a:chOff x="2281" y="345"/>
            <a:chExt cx="7200" cy="3240"/>
          </a:xfrm>
        </p:grpSpPr>
        <p:sp>
          <p:nvSpPr>
            <p:cNvPr id="292874" name="AutoShape 10"/>
            <p:cNvSpPr>
              <a:spLocks noChangeAspect="1" noChangeArrowheads="1" noTextEdit="1"/>
            </p:cNvSpPr>
            <p:nvPr/>
          </p:nvSpPr>
          <p:spPr bwMode="auto">
            <a:xfrm>
              <a:off x="2281" y="345"/>
              <a:ext cx="7200" cy="3240"/>
            </a:xfrm>
            <a:prstGeom prst="rect">
              <a:avLst/>
            </a:prstGeom>
            <a:noFill/>
          </p:spPr>
          <p:txBody>
            <a:bodyPr/>
            <a:lstStyle/>
            <a:p>
              <a:pPr>
                <a:defRPr/>
              </a:pPr>
              <a:endParaRPr lang="es-ES">
                <a:effectLst>
                  <a:outerShdw blurRad="38100" dist="38100" dir="2700000" algn="tl">
                    <a:srgbClr val="000000">
                      <a:alpha val="43137"/>
                    </a:srgbClr>
                  </a:outerShdw>
                </a:effectLst>
                <a:latin typeface="Arial" pitchFamily="34" charset="0"/>
              </a:endParaRPr>
            </a:p>
          </p:txBody>
        </p:sp>
        <p:sp>
          <p:nvSpPr>
            <p:cNvPr id="18438" name="Rectangle 11"/>
            <p:cNvSpPr>
              <a:spLocks noChangeArrowheads="1"/>
            </p:cNvSpPr>
            <p:nvPr/>
          </p:nvSpPr>
          <p:spPr bwMode="auto">
            <a:xfrm>
              <a:off x="2281" y="471"/>
              <a:ext cx="7200" cy="2962"/>
            </a:xfrm>
            <a:prstGeom prst="rect">
              <a:avLst/>
            </a:prstGeom>
            <a:noFill/>
            <a:ln w="9525">
              <a:noFill/>
              <a:miter lim="800000"/>
              <a:headEnd/>
              <a:tailEnd/>
            </a:ln>
          </p:spPr>
          <p:txBody>
            <a:bodyPr/>
            <a:lstStyle/>
            <a:p>
              <a:r>
                <a:rPr lang="es-ES" sz="1600" i="1"/>
                <a:t>Articulo 48 y 49: al dictaminar sobre los distintos servicios públicos porporcionados  por el Estado, orientas prestarlos “en sujeción a los principios de eficiencia, universalidad y solidaridad “ </a:t>
              </a:r>
            </a:p>
            <a:p>
              <a:r>
                <a:rPr lang="es-ES" sz="1600" i="1"/>
                <a:t>Artículo 58.- “....el Estado protegerá y promoverá las formas asociativas y solidarias de propiedad....”.</a:t>
              </a:r>
            </a:p>
            <a:p>
              <a:r>
                <a:rPr lang="es-ES" sz="1600" i="1"/>
                <a:t>Artículo 60.- “el Estado promoverá, de acuerdo con la ley, el acceso a la propiedad..., a las organizaciones solidarias....”</a:t>
              </a:r>
            </a:p>
            <a:p>
              <a:r>
                <a:rPr lang="es-ES" sz="1600" i="1"/>
                <a:t>Artículo 64.- “ Es deber del Estado promover el acceso progresivo, a la propiedad de la tierra de los trabajadores agrarios, en forma individual o asociativa…”.</a:t>
              </a:r>
            </a:p>
            <a:p>
              <a:r>
                <a:rPr lang="es-ES" sz="1600" i="1"/>
                <a:t>Artículo 95.- “....son deberes de la persona y del ciudadano obrar conforme al principio de solidaridad social.....”</a:t>
              </a:r>
            </a:p>
            <a:p>
              <a:r>
                <a:rPr lang="es-ES" sz="1600" i="1"/>
                <a:t>Artículo 333.- “... la empresa, como base del desarrollo, tiene una función social que implica obligaciones. El Estado fortalecerá las organizaciones solidarias y estimulará el desarrollo empresarial.....”</a:t>
              </a:r>
            </a:p>
            <a:p>
              <a:endParaRPr lang="es-MX" sz="1600" i="1"/>
            </a:p>
          </p:txBody>
        </p:sp>
      </p:grpSp>
      <p:sp>
        <p:nvSpPr>
          <p:cNvPr id="292876" name="Text Box 12"/>
          <p:cNvSpPr txBox="1">
            <a:spLocks noChangeArrowheads="1"/>
          </p:cNvSpPr>
          <p:nvPr/>
        </p:nvSpPr>
        <p:spPr bwMode="auto">
          <a:xfrm>
            <a:off x="1547813" y="5584825"/>
            <a:ext cx="5975350" cy="581025"/>
          </a:xfrm>
          <a:prstGeom prst="rect">
            <a:avLst/>
          </a:prstGeom>
          <a:noFill/>
          <a:ln w="9525">
            <a:noFill/>
            <a:miter lim="800000"/>
            <a:headEnd/>
            <a:tailEnd/>
          </a:ln>
          <a:effectLst/>
        </p:spPr>
        <p:txBody>
          <a:bodyPr>
            <a:spAutoFit/>
          </a:bodyPr>
          <a:lstStyle/>
          <a:p>
            <a:pPr>
              <a:spcBef>
                <a:spcPct val="50000"/>
              </a:spcBef>
              <a:defRPr/>
            </a:pPr>
            <a:r>
              <a:rPr lang="es-CO" sz="1600">
                <a:solidFill>
                  <a:srgbClr val="FF6600"/>
                </a:solidFill>
                <a:effectLst>
                  <a:outerShdw blurRad="38100" dist="38100" dir="2700000" algn="tl">
                    <a:srgbClr val="C0C0C0"/>
                  </a:outerShdw>
                </a:effectLst>
                <a:latin typeface="Arial" pitchFamily="34" charset="0"/>
              </a:rPr>
              <a:t>NACION, ESTADO, CIUDADANO, EMPRESA Y PROPIEDAD, SON OBJETO DEL PRINCIPIO DE LA SOLIDARIDAD</a:t>
            </a:r>
            <a:endParaRPr lang="es-ES" sz="1600">
              <a:solidFill>
                <a:srgbClr val="FF6600"/>
              </a:solidFill>
              <a:effectLst>
                <a:outerShdw blurRad="38100" dist="38100" dir="2700000" algn="tl">
                  <a:srgbClr val="C0C0C0"/>
                </a:outerShdw>
              </a:effectLst>
              <a:latin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92870"/>
                                        </p:tgtEl>
                                        <p:attrNameLst>
                                          <p:attrName>style.visibility</p:attrName>
                                        </p:attrNameLst>
                                      </p:cBhvr>
                                      <p:to>
                                        <p:strVal val="visible"/>
                                      </p:to>
                                    </p:set>
                                    <p:anim calcmode="lin" valueType="num">
                                      <p:cBhvr additive="base">
                                        <p:cTn id="7" dur="500" fill="hold"/>
                                        <p:tgtEl>
                                          <p:spTgt spid="292870"/>
                                        </p:tgtEl>
                                        <p:attrNameLst>
                                          <p:attrName>ppt_x</p:attrName>
                                        </p:attrNameLst>
                                      </p:cBhvr>
                                      <p:tavLst>
                                        <p:tav tm="0">
                                          <p:val>
                                            <p:strVal val="#ppt_x"/>
                                          </p:val>
                                        </p:tav>
                                        <p:tav tm="100000">
                                          <p:val>
                                            <p:strVal val="#ppt_x"/>
                                          </p:val>
                                        </p:tav>
                                      </p:tavLst>
                                    </p:anim>
                                    <p:anim calcmode="lin" valueType="num">
                                      <p:cBhvr additive="base">
                                        <p:cTn id="8" dur="500" fill="hold"/>
                                        <p:tgtEl>
                                          <p:spTgt spid="29287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870"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764704"/>
            <a:ext cx="8229600" cy="1143000"/>
          </a:xfrm>
        </p:spPr>
        <p:txBody>
          <a:bodyPr>
            <a:normAutofit/>
          </a:bodyPr>
          <a:lstStyle/>
          <a:p>
            <a:r>
              <a:rPr lang="es-CO" i="1" dirty="0" smtClean="0"/>
              <a:t>FOGACOOP trámites que realiza </a:t>
            </a:r>
            <a:endParaRPr lang="es-CO" dirty="0"/>
          </a:p>
        </p:txBody>
      </p:sp>
      <p:sp>
        <p:nvSpPr>
          <p:cNvPr id="3" name="2 Marcador de contenido"/>
          <p:cNvSpPr>
            <a:spLocks noGrp="1"/>
          </p:cNvSpPr>
          <p:nvPr>
            <p:ph idx="1"/>
          </p:nvPr>
        </p:nvSpPr>
        <p:spPr>
          <a:xfrm>
            <a:off x="467544" y="2132856"/>
            <a:ext cx="8229600" cy="4525963"/>
          </a:xfrm>
        </p:spPr>
        <p:txBody>
          <a:bodyPr>
            <a:normAutofit fontScale="85000" lnSpcReduction="10000"/>
          </a:bodyPr>
          <a:lstStyle/>
          <a:p>
            <a:pPr algn="just"/>
            <a:r>
              <a:rPr lang="es-CO" dirty="0" smtClean="0"/>
              <a:t>Inscripción de entidades cooperativas con actividad financiera:</a:t>
            </a:r>
          </a:p>
          <a:p>
            <a:pPr algn="just"/>
            <a:r>
              <a:rPr lang="es-CO" dirty="0" smtClean="0"/>
              <a:t>Todas las cooperativas financieras, cooperativas de ahorro y crédito y cooperativas multiactivas ó integrales con sección de ahorro y crédito, que realicen o pretendan realizar actividad financiera, están obligadas a tramitar su inscripción ante FOGACOOP, a fin de tener acceso al Seguro de Depósitos y los demás mecanismos de apoyo que pueda otorgar FOGACOOP en cumplimiento de sus funciones</a:t>
            </a:r>
            <a:br>
              <a:rPr lang="es-CO" dirty="0" smtClean="0"/>
            </a:br>
            <a:endParaRPr lang="es-CO" dirty="0"/>
          </a:p>
        </p:txBody>
      </p:sp>
    </p:spTree>
    <p:extLst>
      <p:ext uri="{BB962C8B-B14F-4D97-AF65-F5344CB8AC3E}">
        <p14:creationId xmlns:p14="http://schemas.microsoft.com/office/powerpoint/2010/main" val="6292623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80728"/>
            <a:ext cx="8229600" cy="1143000"/>
          </a:xfrm>
        </p:spPr>
        <p:txBody>
          <a:bodyPr/>
          <a:lstStyle/>
          <a:p>
            <a:r>
              <a:rPr lang="es-CO" i="1" dirty="0" smtClean="0"/>
              <a:t>FOGACOOP trámites que realiza </a:t>
            </a:r>
            <a:endParaRPr lang="es-CO" dirty="0"/>
          </a:p>
        </p:txBody>
      </p:sp>
      <p:sp>
        <p:nvSpPr>
          <p:cNvPr id="3" name="2 Marcador de contenido"/>
          <p:cNvSpPr>
            <a:spLocks noGrp="1"/>
          </p:cNvSpPr>
          <p:nvPr>
            <p:ph idx="1"/>
          </p:nvPr>
        </p:nvSpPr>
        <p:spPr>
          <a:xfrm>
            <a:off x="467544" y="2316061"/>
            <a:ext cx="8229600" cy="4525963"/>
          </a:xfrm>
        </p:spPr>
        <p:txBody>
          <a:bodyPr>
            <a:normAutofit lnSpcReduction="10000"/>
          </a:bodyPr>
          <a:lstStyle/>
          <a:p>
            <a:pPr algn="just"/>
            <a:r>
              <a:rPr lang="es-CO" dirty="0" smtClean="0"/>
              <a:t>Pagos del seguro de depósitos.</a:t>
            </a:r>
          </a:p>
          <a:p>
            <a:pPr algn="just"/>
            <a:r>
              <a:rPr lang="es-CO" dirty="0" smtClean="0"/>
              <a:t>El ahorrador de una entidad cooperativa inscrita a Fondo de Garantías de Entidades Cooperativas Fogacoop que sea objeto de toma de posesión y requiere el pago del seguro de depósitos puede solicitarlo ante el Fondo para recuperar, hasta los montos establecidos, sus depósitos o ahorros.</a:t>
            </a:r>
            <a:br>
              <a:rPr lang="es-CO" dirty="0" smtClean="0"/>
            </a:br>
            <a:endParaRPr lang="es-CO" dirty="0"/>
          </a:p>
        </p:txBody>
      </p:sp>
    </p:spTree>
    <p:extLst>
      <p:ext uri="{BB962C8B-B14F-4D97-AF65-F5344CB8AC3E}">
        <p14:creationId xmlns:p14="http://schemas.microsoft.com/office/powerpoint/2010/main" val="32582322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611560" y="620688"/>
            <a:ext cx="7920880" cy="5355312"/>
          </a:xfrm>
          <a:prstGeom prst="rect">
            <a:avLst/>
          </a:prstGeom>
        </p:spPr>
        <p:txBody>
          <a:bodyPr wrap="square">
            <a:spAutoFit/>
          </a:bodyPr>
          <a:lstStyle/>
          <a:p>
            <a:endParaRPr lang="es-CO" dirty="0" smtClean="0"/>
          </a:p>
          <a:p>
            <a:endParaRPr lang="es-CO" dirty="0" smtClean="0"/>
          </a:p>
          <a:p>
            <a:r>
              <a:rPr lang="es-CO" dirty="0" smtClean="0"/>
              <a:t>Entidades inscritas</a:t>
            </a:r>
          </a:p>
          <a:p>
            <a:pPr algn="ctr"/>
            <a:r>
              <a:rPr lang="es-CO" dirty="0" smtClean="0"/>
              <a:t> </a:t>
            </a:r>
            <a:r>
              <a:rPr lang="es-CO" b="1" dirty="0" smtClean="0"/>
              <a:t>PORTAFOLIO DE PRODUCTOS Y SERVICIOS: </a:t>
            </a:r>
          </a:p>
          <a:p>
            <a:pPr algn="just"/>
            <a:r>
              <a:rPr lang="es-CO" dirty="0" smtClean="0"/>
              <a:t>–Seguimiento orientado a mejorar las capacidades de toma de decisiones a los miembros del consejo de administración y directivos de las entidades. </a:t>
            </a:r>
          </a:p>
          <a:p>
            <a:pPr algn="just"/>
            <a:r>
              <a:rPr lang="es-CO" dirty="0" smtClean="0"/>
              <a:t>–Capacitación e incentivos para la implementación o fortalecimiento de la gestión de riesgos en las entidades del sector. </a:t>
            </a:r>
          </a:p>
          <a:p>
            <a:pPr algn="just"/>
            <a:r>
              <a:rPr lang="es-CO" dirty="0" smtClean="0"/>
              <a:t>–Otorgamiento de operaciones de apoyo con reglas claras, procedimientos expeditos y oportunos para minimizar los riesgos de intervención. </a:t>
            </a:r>
          </a:p>
          <a:p>
            <a:pPr algn="just"/>
            <a:r>
              <a:rPr lang="es-CO" dirty="0" smtClean="0"/>
              <a:t>–Operar como un centro de fuente de información y análisis del entorno para generar pensamiento y promover mejoras en la gestión de riesgos y en el marco de operación de las entidades. </a:t>
            </a:r>
          </a:p>
          <a:p>
            <a:pPr algn="just"/>
            <a:r>
              <a:rPr lang="es-CO" dirty="0" smtClean="0"/>
              <a:t>–Realizar el pago del seguro de depósitos eficiente (para el ahorrador y para el Fondo) y oportunamente, para minimizar los perjuicios causados a los ahorradores y depositantes del sector inscrito en casos de intervención. </a:t>
            </a:r>
          </a:p>
          <a:p>
            <a:pPr algn="just"/>
            <a:r>
              <a:rPr lang="es-CO" dirty="0" smtClean="0"/>
              <a:t>–Gestión integral de los riesgos </a:t>
            </a:r>
          </a:p>
          <a:p>
            <a:pPr algn="just"/>
            <a:r>
              <a:rPr lang="es-CO" dirty="0" smtClean="0"/>
              <a:t>Permanente interacción con entidades de regulación y procedimientos compartidos con la SES y SFC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idx="4294967295"/>
          </p:nvPr>
        </p:nvSpPr>
        <p:spPr>
          <a:xfrm>
            <a:off x="3851275" y="1379538"/>
            <a:ext cx="5184775" cy="2193925"/>
          </a:xfrm>
        </p:spPr>
        <p:txBody>
          <a:bodyPr/>
          <a:lstStyle/>
          <a:p>
            <a:r>
              <a:rPr lang="es-ES_tradnl" sz="3200" b="1" dirty="0" smtClean="0"/>
              <a:t>Consejo Nacional de la Economía Solidaria</a:t>
            </a:r>
            <a:br>
              <a:rPr lang="es-ES_tradnl" sz="3200" b="1" dirty="0" smtClean="0"/>
            </a:br>
            <a:r>
              <a:rPr lang="en-US" sz="3200" b="1" dirty="0" err="1" smtClean="0">
                <a:cs typeface="Times New Roman" pitchFamily="18" charset="0"/>
              </a:rPr>
              <a:t>Decreto</a:t>
            </a:r>
            <a:r>
              <a:rPr lang="en-US" sz="3200" b="1" dirty="0" smtClean="0">
                <a:cs typeface="Times New Roman" pitchFamily="18" charset="0"/>
              </a:rPr>
              <a:t> 1153 de 2001</a:t>
            </a:r>
            <a:r>
              <a:rPr lang="es-ES" dirty="0" smtClean="0"/>
              <a:t> </a:t>
            </a:r>
          </a:p>
        </p:txBody>
      </p:sp>
      <p:sp>
        <p:nvSpPr>
          <p:cNvPr id="2052" name="Rectangle 3"/>
          <p:cNvSpPr>
            <a:spLocks noGrp="1" noChangeArrowheads="1"/>
          </p:cNvSpPr>
          <p:nvPr>
            <p:ph type="body" idx="4294967295"/>
          </p:nvPr>
        </p:nvSpPr>
        <p:spPr>
          <a:xfrm>
            <a:off x="971600" y="4005064"/>
            <a:ext cx="7273925" cy="2160240"/>
          </a:xfrm>
        </p:spPr>
        <p:txBody>
          <a:bodyPr>
            <a:normAutofit/>
          </a:bodyPr>
          <a:lstStyle/>
          <a:p>
            <a:pPr algn="just">
              <a:lnSpc>
                <a:spcPct val="80000"/>
              </a:lnSpc>
              <a:buFontTx/>
              <a:buNone/>
            </a:pPr>
            <a:r>
              <a:rPr lang="es-ES" sz="2400" b="1" i="1" dirty="0" smtClean="0"/>
              <a:t>ARTÍCULO 1o. NATURALEZA JURÍDICA.</a:t>
            </a:r>
            <a:r>
              <a:rPr lang="es-ES" sz="2400" i="1" dirty="0" smtClean="0"/>
              <a:t> El Consejo Nacional de la Economía Solidaria, CONES, es un organismo de apoyo de la Economía Solidaria y consultivo del Gobierno en la formulación y coordinación a nivel nacional de las políticas, estrategias, planes, programas y proyectos generales pertinentes al sistema de la Economía Solidaria</a:t>
            </a:r>
            <a:r>
              <a:rPr lang="es-ES" sz="1800" i="1" dirty="0" smtClean="0"/>
              <a:t>.</a:t>
            </a:r>
          </a:p>
        </p:txBody>
      </p:sp>
      <p:graphicFrame>
        <p:nvGraphicFramePr>
          <p:cNvPr id="2050" name="Object 3"/>
          <p:cNvGraphicFramePr>
            <a:graphicFrameLocks noChangeAspect="1"/>
          </p:cNvGraphicFramePr>
          <p:nvPr/>
        </p:nvGraphicFramePr>
        <p:xfrm>
          <a:off x="468313" y="1028700"/>
          <a:ext cx="3457575" cy="2862263"/>
        </p:xfrm>
        <a:graphic>
          <a:graphicData uri="http://schemas.openxmlformats.org/presentationml/2006/ole">
            <mc:AlternateContent xmlns:mc="http://schemas.openxmlformats.org/markup-compatibility/2006">
              <mc:Choice xmlns:v="urn:schemas-microsoft-com:vml" Requires="v">
                <p:oleObj spid="_x0000_s1031" name="CorelDRAW" r:id="rId3" imgW="4248000" imgH="3515400" progId="">
                  <p:embed/>
                </p:oleObj>
              </mc:Choice>
              <mc:Fallback>
                <p:oleObj name="CorelDRAW" r:id="rId3" imgW="4248000" imgH="3515400" progId="">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8313" y="1028700"/>
                        <a:ext cx="3457575" cy="286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p:nvPr>
        </p:nvSpPr>
        <p:spPr>
          <a:xfrm>
            <a:off x="457200" y="1196752"/>
            <a:ext cx="8229600" cy="4929411"/>
          </a:xfrm>
        </p:spPr>
        <p:txBody>
          <a:bodyPr>
            <a:normAutofit fontScale="77500" lnSpcReduction="20000"/>
          </a:bodyPr>
          <a:lstStyle/>
          <a:p>
            <a:pPr algn="just"/>
            <a:r>
              <a:rPr lang="es-ES" dirty="0" smtClean="0"/>
              <a:t>CONFORMADO </a:t>
            </a:r>
            <a:r>
              <a:rPr lang="es-ES" dirty="0"/>
              <a:t>por un representante de cada uno de los componentes del sistema, elegidos democráticamente por el respectivo sector a través de sus órganos de integración, de acuerdo a las normas estatutarias del </a:t>
            </a:r>
            <a:r>
              <a:rPr lang="es-ES" dirty="0" err="1"/>
              <a:t>Cones</a:t>
            </a:r>
            <a:r>
              <a:rPr lang="es-ES" dirty="0"/>
              <a:t> así:</a:t>
            </a:r>
          </a:p>
          <a:p>
            <a:endParaRPr lang="es-ES" dirty="0"/>
          </a:p>
          <a:p>
            <a:r>
              <a:rPr lang="es-ES" sz="2800" dirty="0"/>
              <a:t>1. Un representante de cada uno de los organismos de tercer grado y en el caso de la no existencia del órgano de tercer grado de los organismos de segundo grado que agrupen cooperativas, instituciones auxiliares de la Economía Solidaria u otras formas asociativas y solidarias de propiedad.</a:t>
            </a:r>
          </a:p>
          <a:p>
            <a:r>
              <a:rPr lang="es-ES" sz="2800" dirty="0"/>
              <a:t>2. Un representante de los capítulos regionales elegido por los capítulos que se</a:t>
            </a:r>
          </a:p>
          <a:p>
            <a:r>
              <a:rPr lang="es-ES" sz="2800" dirty="0"/>
              <a:t>crearán de acuerdo con el reglamento que expida el </a:t>
            </a:r>
            <a:r>
              <a:rPr lang="es-ES" sz="2800" dirty="0" err="1"/>
              <a:t>Cones</a:t>
            </a:r>
            <a:r>
              <a:rPr lang="es-ES" sz="2800" dirty="0"/>
              <a:t>.</a:t>
            </a:r>
          </a:p>
          <a:p>
            <a:r>
              <a:rPr lang="es-ES" sz="2800" dirty="0"/>
              <a:t>3. El Director del Departamento Administrativo Nacional de la Economía Solidaria, quien asistirá como invitado con voz pero sin voto.</a:t>
            </a:r>
          </a:p>
          <a:p>
            <a:endParaRPr lang="es-ES" dirty="0"/>
          </a:p>
        </p:txBody>
      </p:sp>
    </p:spTree>
    <p:extLst>
      <p:ext uri="{BB962C8B-B14F-4D97-AF65-F5344CB8AC3E}">
        <p14:creationId xmlns:p14="http://schemas.microsoft.com/office/powerpoint/2010/main" val="31807780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p:nvPr>
        </p:nvSpPr>
        <p:spPr/>
        <p:txBody>
          <a:bodyPr>
            <a:normAutofit fontScale="55000" lnSpcReduction="20000"/>
          </a:bodyPr>
          <a:lstStyle/>
          <a:p>
            <a:endParaRPr lang="es-ES" dirty="0" smtClean="0"/>
          </a:p>
          <a:p>
            <a:endParaRPr lang="es-ES" dirty="0"/>
          </a:p>
          <a:p>
            <a:endParaRPr lang="es-ES" dirty="0" smtClean="0"/>
          </a:p>
          <a:p>
            <a:pPr marL="0" indent="0">
              <a:buNone/>
            </a:pPr>
            <a:r>
              <a:rPr lang="es-ES" sz="3600" b="1" dirty="0" smtClean="0"/>
              <a:t>FUNCIONES </a:t>
            </a:r>
            <a:r>
              <a:rPr lang="es-ES" sz="3600" b="1" dirty="0"/>
              <a:t>DEL CONSEJO NACIONAL DE ECONOMIA SOLIDARIA-CONES</a:t>
            </a:r>
            <a:r>
              <a:rPr lang="es-ES" sz="3600" b="1" dirty="0" smtClean="0"/>
              <a:t>.</a:t>
            </a:r>
          </a:p>
          <a:p>
            <a:pPr marL="0" indent="0" algn="just">
              <a:buNone/>
            </a:pPr>
            <a:endParaRPr lang="es-ES" dirty="0"/>
          </a:p>
          <a:p>
            <a:pPr algn="just"/>
            <a:r>
              <a:rPr lang="es-ES" dirty="0"/>
              <a:t>1. Fomentar y difundir los principios, valores y fines de la Economía Solidaria.</a:t>
            </a:r>
          </a:p>
          <a:p>
            <a:pPr algn="just"/>
            <a:r>
              <a:rPr lang="es-ES" dirty="0"/>
              <a:t>2. Formular, coordinar, promover la ejecución y evaluación a nivel nacional de</a:t>
            </a:r>
          </a:p>
          <a:p>
            <a:pPr algn="just"/>
            <a:r>
              <a:rPr lang="es-ES" dirty="0"/>
              <a:t>las políticas, estrategias, planes, programas y proyectos generales al interior del sistema de la economía solidaria.</a:t>
            </a:r>
          </a:p>
          <a:p>
            <a:pPr algn="just"/>
            <a:r>
              <a:rPr lang="es-ES" dirty="0"/>
              <a:t>3. Integrar los componentes del sistema de la Economía Solidaria.</a:t>
            </a:r>
          </a:p>
          <a:p>
            <a:pPr algn="just"/>
            <a:r>
              <a:rPr lang="es-ES" dirty="0"/>
              <a:t>4. Aprobar sus propios estatutos y reglamentos internos.</a:t>
            </a:r>
          </a:p>
          <a:p>
            <a:pPr algn="just"/>
            <a:r>
              <a:rPr lang="es-ES" dirty="0"/>
              <a:t>5. Nombrar al Secretario Ejecutivo y demás cargos directivos de conformidad con sus estatutos.</a:t>
            </a:r>
          </a:p>
          <a:p>
            <a:pPr algn="just"/>
            <a:r>
              <a:rPr lang="es-ES" dirty="0"/>
              <a:t>6. Participar en los organismos de concertación del desarrollo nacional.</a:t>
            </a:r>
          </a:p>
          <a:p>
            <a:pPr algn="just"/>
            <a:r>
              <a:rPr lang="es-ES" dirty="0"/>
              <a:t>7. Ser órgano consultivo del Gobierno Nacional en la formulación de políticas relativas a la Economía Solidaria.</a:t>
            </a:r>
          </a:p>
          <a:p>
            <a:pPr algn="just"/>
            <a:r>
              <a:rPr lang="es-ES" dirty="0"/>
              <a:t>8. Designar las comisiones técnicas especializadas que sean necesarias. </a:t>
            </a:r>
          </a:p>
          <a:p>
            <a:pPr algn="just"/>
            <a:r>
              <a:rPr lang="es-ES" dirty="0"/>
              <a:t>9. Trazar las políticas en materia de educación solidaria.</a:t>
            </a:r>
          </a:p>
          <a:p>
            <a:pPr algn="just"/>
            <a:r>
              <a:rPr lang="es-ES" dirty="0"/>
              <a:t>10. Las demás que la ley, los estatutos y reglamentos le asignen.</a:t>
            </a:r>
          </a:p>
          <a:p>
            <a:pPr algn="just"/>
            <a:r>
              <a:rPr lang="es-ES" dirty="0"/>
              <a:t> </a:t>
            </a:r>
          </a:p>
          <a:p>
            <a:endParaRPr lang="es-ES" dirty="0"/>
          </a:p>
        </p:txBody>
      </p:sp>
    </p:spTree>
    <p:extLst>
      <p:ext uri="{BB962C8B-B14F-4D97-AF65-F5344CB8AC3E}">
        <p14:creationId xmlns:p14="http://schemas.microsoft.com/office/powerpoint/2010/main" val="311057549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p:nvPr>
        </p:nvSpPr>
        <p:spPr/>
        <p:txBody>
          <a:bodyPr/>
          <a:lstStyle/>
          <a:p>
            <a:endParaRPr lang="es-ES" dirty="0" smtClean="0"/>
          </a:p>
          <a:p>
            <a:endParaRPr lang="es-ES" dirty="0"/>
          </a:p>
          <a:p>
            <a:pPr marL="0" indent="0" algn="just">
              <a:buNone/>
            </a:pPr>
            <a:r>
              <a:rPr lang="es-ES" dirty="0"/>
              <a:t>L</a:t>
            </a:r>
            <a:r>
              <a:rPr lang="es-ES" dirty="0" smtClean="0"/>
              <a:t>os </a:t>
            </a:r>
            <a:r>
              <a:rPr lang="es-ES" dirty="0"/>
              <a:t>numerales 4 y 10 del </a:t>
            </a:r>
            <a:r>
              <a:rPr lang="es-ES" dirty="0" err="1"/>
              <a:t>artIculo</a:t>
            </a:r>
            <a:r>
              <a:rPr lang="es-ES" dirty="0"/>
              <a:t> 22 de la Ley 454 de 1998 le otorgan al CONES la facultad de aprobar sus propios estatutos y reglamentos internos; y establecer, además de las funciones otorgadas por la ley, las que se fijen en sus estatutos y reglamentos. </a:t>
            </a:r>
          </a:p>
        </p:txBody>
      </p:sp>
    </p:spTree>
    <p:extLst>
      <p:ext uri="{BB962C8B-B14F-4D97-AF65-F5344CB8AC3E}">
        <p14:creationId xmlns:p14="http://schemas.microsoft.com/office/powerpoint/2010/main" val="1877430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p:nvPr>
        </p:nvSpPr>
        <p:spPr/>
        <p:txBody>
          <a:bodyPr>
            <a:normAutofit fontScale="92500" lnSpcReduction="10000"/>
          </a:bodyPr>
          <a:lstStyle/>
          <a:p>
            <a:endParaRPr lang="es-ES" dirty="0" smtClean="0"/>
          </a:p>
          <a:p>
            <a:endParaRPr lang="es-ES" dirty="0"/>
          </a:p>
          <a:p>
            <a:r>
              <a:rPr lang="es-ES" b="1" dirty="0" smtClean="0"/>
              <a:t>DECRETO 1474 DE 15 DE AGOSTO DE 2012</a:t>
            </a:r>
          </a:p>
          <a:p>
            <a:pPr marL="0" indent="0" algn="ctr">
              <a:buNone/>
            </a:pPr>
            <a:r>
              <a:rPr lang="es-ES" dirty="0"/>
              <a:t>Por medio del cual se reglamenta la Ley 454 de 1998 en lo referente al Consejo Nacional de la </a:t>
            </a:r>
            <a:r>
              <a:rPr lang="es-ES" dirty="0" smtClean="0"/>
              <a:t>Economía</a:t>
            </a:r>
          </a:p>
          <a:p>
            <a:pPr marL="0" indent="0" algn="just">
              <a:buNone/>
            </a:pPr>
            <a:r>
              <a:rPr lang="es-ES" dirty="0" smtClean="0"/>
              <a:t>El </a:t>
            </a:r>
            <a:r>
              <a:rPr lang="es-ES" dirty="0"/>
              <a:t>numeral noveno del </a:t>
            </a:r>
            <a:r>
              <a:rPr lang="es-ES" dirty="0" smtClean="0"/>
              <a:t>artículo </a:t>
            </a:r>
            <a:r>
              <a:rPr lang="es-ES" dirty="0"/>
              <a:t>séptimo del Decreto 4122 de 2011, estableció como función del Director Nacional de la Unidad Administrativa Especial de Organizaciones Solidarias, integrar el Consejo Nacional de </a:t>
            </a:r>
            <a:r>
              <a:rPr lang="es-ES" dirty="0" smtClean="0"/>
              <a:t>Economía </a:t>
            </a:r>
            <a:r>
              <a:rPr lang="es-ES" dirty="0"/>
              <a:t>Solidaria -CONES, entre otras. </a:t>
            </a:r>
            <a:r>
              <a:rPr lang="es-ES" dirty="0" smtClean="0"/>
              <a:t> </a:t>
            </a:r>
            <a:r>
              <a:rPr lang="es-ES" dirty="0"/>
              <a:t>Solidaria </a:t>
            </a:r>
            <a:r>
              <a:rPr lang="es-ES" dirty="0" smtClean="0"/>
              <a:t>-CONES </a:t>
            </a:r>
            <a:endParaRPr lang="es-ES" dirty="0"/>
          </a:p>
        </p:txBody>
      </p:sp>
    </p:spTree>
    <p:extLst>
      <p:ext uri="{BB962C8B-B14F-4D97-AF65-F5344CB8AC3E}">
        <p14:creationId xmlns:p14="http://schemas.microsoft.com/office/powerpoint/2010/main" val="126046349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p:nvPr>
        </p:nvSpPr>
        <p:spPr/>
        <p:txBody>
          <a:bodyPr/>
          <a:lstStyle/>
          <a:p>
            <a:endParaRPr lang="es-ES" dirty="0" smtClean="0"/>
          </a:p>
          <a:p>
            <a:pPr algn="just"/>
            <a:endParaRPr lang="es-ES" dirty="0" smtClean="0"/>
          </a:p>
          <a:p>
            <a:pPr algn="just"/>
            <a:r>
              <a:rPr lang="es-ES" b="1" dirty="0" smtClean="0"/>
              <a:t>Naturaleza </a:t>
            </a:r>
            <a:r>
              <a:rPr lang="es-ES" b="1" dirty="0"/>
              <a:t>jurídica. </a:t>
            </a:r>
            <a:r>
              <a:rPr lang="es-ES" dirty="0"/>
              <a:t>El Consejo Nacional de Economía Solidaria -CONES-es un organismo autónomo y consultivo del Gobierno Nacional, que actúa frente a éste como interlocutor y canal de concertación en los temas atinentes al sector de la economía solidaria en los términos conferidos por la Ley. </a:t>
            </a:r>
          </a:p>
        </p:txBody>
      </p:sp>
    </p:spTree>
    <p:extLst>
      <p:ext uri="{BB962C8B-B14F-4D97-AF65-F5344CB8AC3E}">
        <p14:creationId xmlns:p14="http://schemas.microsoft.com/office/powerpoint/2010/main" val="183443660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p:nvPr>
        </p:nvSpPr>
        <p:spPr/>
        <p:txBody>
          <a:bodyPr/>
          <a:lstStyle/>
          <a:p>
            <a:endParaRPr lang="es-ES" dirty="0" smtClean="0"/>
          </a:p>
          <a:p>
            <a:endParaRPr lang="es-ES" dirty="0"/>
          </a:p>
          <a:p>
            <a:pPr marL="0" indent="0" algn="just">
              <a:buNone/>
            </a:pPr>
            <a:r>
              <a:rPr lang="es-ES" u="sng" dirty="0" smtClean="0"/>
              <a:t>Relaciones </a:t>
            </a:r>
            <a:r>
              <a:rPr lang="es-ES" u="sng" dirty="0"/>
              <a:t>con el </a:t>
            </a:r>
            <a:r>
              <a:rPr lang="es-ES" u="sng" dirty="0" smtClean="0"/>
              <a:t>Estado. </a:t>
            </a:r>
            <a:r>
              <a:rPr lang="es-ES" dirty="0" smtClean="0"/>
              <a:t>En </a:t>
            </a:r>
            <a:r>
              <a:rPr lang="es-ES" dirty="0"/>
              <a:t>concordancia con la definición establecida en el artículo 20 de la Ley 454 de 1998, el CONES formulará ante las instancias públicas correspondientes, políticas, estrategias, planes, programas y proyectos específicos para el desarrollo del sector de la economía solidaria. </a:t>
            </a:r>
          </a:p>
        </p:txBody>
      </p:sp>
    </p:spTree>
    <p:extLst>
      <p:ext uri="{BB962C8B-B14F-4D97-AF65-F5344CB8AC3E}">
        <p14:creationId xmlns:p14="http://schemas.microsoft.com/office/powerpoint/2010/main" val="37617346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827584" y="1268760"/>
            <a:ext cx="7632848" cy="1728192"/>
          </a:xfrm>
        </p:spPr>
        <p:style>
          <a:lnRef idx="1">
            <a:schemeClr val="accent1"/>
          </a:lnRef>
          <a:fillRef idx="2">
            <a:schemeClr val="accent1"/>
          </a:fillRef>
          <a:effectRef idx="1">
            <a:schemeClr val="accent1"/>
          </a:effectRef>
          <a:fontRef idx="minor">
            <a:schemeClr val="dk1"/>
          </a:fontRef>
        </p:style>
        <p:txBody>
          <a:bodyPr anchorCtr="0">
            <a:normAutofit fontScale="90000"/>
          </a:bodyPr>
          <a:lstStyle/>
          <a:p>
            <a:r>
              <a:rPr lang="es-ES_tradnl" sz="4000" b="1" dirty="0" smtClean="0"/>
              <a:t/>
            </a:r>
            <a:br>
              <a:rPr lang="es-ES_tradnl" sz="4000" b="1" dirty="0" smtClean="0"/>
            </a:br>
            <a:r>
              <a:rPr lang="es-ES_tradnl" sz="4000" b="1" dirty="0" smtClean="0"/>
              <a:t>Marco normativo</a:t>
            </a:r>
            <a:br>
              <a:rPr lang="es-ES_tradnl" sz="4000" b="1" dirty="0" smtClean="0"/>
            </a:br>
            <a:r>
              <a:rPr lang="es-ES_tradnl" sz="4000" b="1" dirty="0" smtClean="0"/>
              <a:t>CONSTITUCION </a:t>
            </a:r>
            <a:r>
              <a:rPr lang="es-ES_tradnl" sz="4000" b="1" dirty="0"/>
              <a:t>POLÍTICA DE COLOMBIA  </a:t>
            </a:r>
            <a:r>
              <a:rPr lang="es-ES_tradnl" sz="4000" b="1" dirty="0" smtClean="0"/>
              <a:t>1991</a:t>
            </a:r>
            <a:br>
              <a:rPr lang="es-ES_tradnl" sz="4000" b="1" dirty="0" smtClean="0"/>
            </a:br>
            <a:endParaRPr lang="es-ES_tradnl" sz="4000" b="1" dirty="0"/>
          </a:p>
        </p:txBody>
      </p:sp>
      <p:sp>
        <p:nvSpPr>
          <p:cNvPr id="7171" name="2 Marcador de contenido"/>
          <p:cNvSpPr>
            <a:spLocks noGrp="1"/>
          </p:cNvSpPr>
          <p:nvPr>
            <p:ph idx="4294967295"/>
          </p:nvPr>
        </p:nvSpPr>
        <p:spPr>
          <a:xfrm>
            <a:off x="457200" y="2636912"/>
            <a:ext cx="8229600" cy="3489251"/>
          </a:xfrm>
        </p:spPr>
        <p:txBody>
          <a:bodyPr>
            <a:normAutofit/>
          </a:bodyPr>
          <a:lstStyle/>
          <a:p>
            <a:pPr algn="just">
              <a:lnSpc>
                <a:spcPct val="90000"/>
              </a:lnSpc>
            </a:pPr>
            <a:endParaRPr lang="es-ES_tradnl" dirty="0" smtClean="0"/>
          </a:p>
          <a:p>
            <a:pPr algn="just">
              <a:lnSpc>
                <a:spcPct val="90000"/>
              </a:lnSpc>
            </a:pPr>
            <a:r>
              <a:rPr lang="es-ES_tradnl" dirty="0"/>
              <a:t>Art. 38.  </a:t>
            </a:r>
            <a:r>
              <a:rPr lang="es-ES_tradnl" dirty="0" smtClean="0"/>
              <a:t>Garantía  </a:t>
            </a:r>
            <a:r>
              <a:rPr lang="es-ES_tradnl" dirty="0"/>
              <a:t>de libre asociación.</a:t>
            </a:r>
          </a:p>
          <a:p>
            <a:pPr algn="just">
              <a:lnSpc>
                <a:spcPct val="90000"/>
              </a:lnSpc>
            </a:pPr>
            <a:r>
              <a:rPr lang="es-ES_tradnl" dirty="0"/>
              <a:t>Art. 58.  El Estado protegerá y promoverá las formas asociativas y solidarias que propendan por la función social y ecológica.</a:t>
            </a:r>
          </a:p>
          <a:p>
            <a:pPr algn="just">
              <a:lnSpc>
                <a:spcPct val="90000"/>
              </a:lnSpc>
            </a:pPr>
            <a:r>
              <a:rPr lang="es-ES_tradnl" dirty="0"/>
              <a:t> Art. 333. El Estado fortalecerá y estimulará el desarrollo empresarial solidario. </a:t>
            </a:r>
          </a:p>
          <a:p>
            <a:pPr algn="just">
              <a:lnSpc>
                <a:spcPct val="90000"/>
              </a:lnSpc>
            </a:pPr>
            <a:endParaRPr lang="es-ES_tradnl" dirty="0"/>
          </a:p>
        </p:txBody>
      </p:sp>
    </p:spTree>
    <p:extLst>
      <p:ext uri="{BB962C8B-B14F-4D97-AF65-F5344CB8AC3E}">
        <p14:creationId xmlns:p14="http://schemas.microsoft.com/office/powerpoint/2010/main" val="407989535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p:nvPr>
        </p:nvSpPr>
        <p:spPr/>
        <p:txBody>
          <a:bodyPr>
            <a:normAutofit lnSpcReduction="10000"/>
          </a:bodyPr>
          <a:lstStyle/>
          <a:p>
            <a:endParaRPr lang="es-ES" dirty="0" smtClean="0"/>
          </a:p>
          <a:p>
            <a:endParaRPr lang="es-ES" dirty="0"/>
          </a:p>
          <a:p>
            <a:pPr marL="0" indent="0" algn="just">
              <a:buNone/>
            </a:pPr>
            <a:r>
              <a:rPr lang="es-ES" dirty="0"/>
              <a:t>Capítulos regionales y locales: De conformidad con lo previsto en el artículo 20 y en el numeral 10 del artículo 22 de la Ley 454 de 1998 el </a:t>
            </a:r>
            <a:r>
              <a:rPr lang="es-ES" b="1" dirty="0"/>
              <a:t>CONES</a:t>
            </a:r>
            <a:r>
              <a:rPr lang="es-ES" dirty="0"/>
              <a:t> autorizará la conformación de cada uno de los capítulos regionales y locales, de acuerdo con los requisitos establecidos en el reglamento interno que para este fin expida dicho organismo, dentro de los seis (6) meses siguientes contados a partir de la vigencia del presente decreto. </a:t>
            </a:r>
          </a:p>
        </p:txBody>
      </p:sp>
    </p:spTree>
    <p:extLst>
      <p:ext uri="{BB962C8B-B14F-4D97-AF65-F5344CB8AC3E}">
        <p14:creationId xmlns:p14="http://schemas.microsoft.com/office/powerpoint/2010/main" val="157927770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idx="4294967295"/>
          </p:nvPr>
        </p:nvSpPr>
        <p:spPr>
          <a:xfrm>
            <a:off x="998538" y="1206500"/>
            <a:ext cx="6886575" cy="1143000"/>
          </a:xfrm>
        </p:spPr>
        <p:style>
          <a:lnRef idx="1">
            <a:schemeClr val="accent1"/>
          </a:lnRef>
          <a:fillRef idx="2">
            <a:schemeClr val="accent1"/>
          </a:fillRef>
          <a:effectRef idx="1">
            <a:schemeClr val="accent1"/>
          </a:effectRef>
          <a:fontRef idx="minor">
            <a:schemeClr val="dk1"/>
          </a:fontRef>
        </p:style>
        <p:txBody>
          <a:bodyPr>
            <a:normAutofit fontScale="90000"/>
          </a:bodyPr>
          <a:lstStyle/>
          <a:p>
            <a:pPr>
              <a:defRPr/>
            </a:pPr>
            <a:r>
              <a:rPr lang="es-ES_tradnl" sz="3600" b="1" u="sng" dirty="0" smtClean="0">
                <a:effectLst>
                  <a:outerShdw blurRad="38100" dist="38100" dir="2700000" algn="tl">
                    <a:srgbClr val="000000"/>
                  </a:outerShdw>
                </a:effectLst>
              </a:rPr>
              <a:t>FONES </a:t>
            </a:r>
            <a:br>
              <a:rPr lang="es-ES_tradnl" sz="3600" b="1" u="sng" dirty="0" smtClean="0">
                <a:effectLst>
                  <a:outerShdw blurRad="38100" dist="38100" dir="2700000" algn="tl">
                    <a:srgbClr val="000000"/>
                  </a:outerShdw>
                </a:effectLst>
              </a:rPr>
            </a:br>
            <a:r>
              <a:rPr lang="es-ES_tradnl" sz="2400" b="1" dirty="0" smtClean="0"/>
              <a:t>Fondo de Fomento de la Economía Solidaria</a:t>
            </a:r>
            <a:r>
              <a:rPr lang="es-ES_tradnl" sz="3600" b="1" dirty="0" smtClean="0"/>
              <a:t> </a:t>
            </a:r>
            <a:endParaRPr lang="es-ES" sz="3600" b="1" dirty="0" smtClean="0"/>
          </a:p>
        </p:txBody>
      </p:sp>
      <p:sp>
        <p:nvSpPr>
          <p:cNvPr id="368643" name="Rectangle 3"/>
          <p:cNvSpPr>
            <a:spLocks noGrp="1" noChangeArrowheads="1"/>
          </p:cNvSpPr>
          <p:nvPr>
            <p:ph type="body" idx="4294967295"/>
          </p:nvPr>
        </p:nvSpPr>
        <p:spPr>
          <a:xfrm>
            <a:off x="684213" y="2635250"/>
            <a:ext cx="7743825" cy="3530054"/>
          </a:xfrm>
          <a:ln w="3175">
            <a:solidFill>
              <a:schemeClr val="tx1"/>
            </a:solidFill>
          </a:ln>
        </p:spPr>
        <p:txBody>
          <a:bodyPr>
            <a:normAutofit lnSpcReduction="10000"/>
          </a:bodyPr>
          <a:lstStyle/>
          <a:p>
            <a:pPr algn="just">
              <a:lnSpc>
                <a:spcPct val="80000"/>
              </a:lnSpc>
              <a:buFontTx/>
              <a:buNone/>
              <a:defRPr/>
            </a:pPr>
            <a:r>
              <a:rPr lang="es-ES_tradnl" sz="2400" dirty="0" smtClean="0"/>
              <a:t>     Crease un fondo de fomento de la economía solidaria con personería jurídica, Patrimonio propio y Naturaleza solidaria Vinculado al DANSOCIAL Sometido a la supervisión de la SUPERSOLIDARIA.</a:t>
            </a:r>
          </a:p>
          <a:p>
            <a:pPr algn="just">
              <a:lnSpc>
                <a:spcPct val="80000"/>
              </a:lnSpc>
              <a:buFontTx/>
              <a:buNone/>
              <a:defRPr/>
            </a:pPr>
            <a:r>
              <a:rPr lang="es-ES_tradnl" sz="2000" b="1" u="sng" dirty="0" smtClean="0">
                <a:effectLst>
                  <a:outerShdw blurRad="38100" dist="38100" dir="2700000" algn="tl">
                    <a:srgbClr val="C0C0C0"/>
                  </a:outerShdw>
                </a:effectLst>
              </a:rPr>
              <a:t>Funciones </a:t>
            </a:r>
          </a:p>
          <a:p>
            <a:pPr algn="just">
              <a:lnSpc>
                <a:spcPct val="80000"/>
              </a:lnSpc>
              <a:buFontTx/>
              <a:buNone/>
              <a:defRPr/>
            </a:pPr>
            <a:endParaRPr lang="es-ES_tradnl" sz="2000" b="1" u="sng" dirty="0" smtClean="0">
              <a:effectLst>
                <a:outerShdw blurRad="38100" dist="38100" dir="2700000" algn="tl">
                  <a:srgbClr val="C0C0C0"/>
                </a:outerShdw>
              </a:effectLst>
            </a:endParaRPr>
          </a:p>
          <a:p>
            <a:pPr algn="just">
              <a:lnSpc>
                <a:spcPct val="80000"/>
              </a:lnSpc>
              <a:buFontTx/>
              <a:buNone/>
              <a:defRPr/>
            </a:pPr>
            <a:r>
              <a:rPr lang="es-ES_tradnl" sz="2000" dirty="0" smtClean="0"/>
              <a:t>1. Otorgar créditos para los proyectos de desarrollo de las entidades de Economía Solidaria inscritas.</a:t>
            </a:r>
          </a:p>
          <a:p>
            <a:pPr algn="just">
              <a:lnSpc>
                <a:spcPct val="80000"/>
              </a:lnSpc>
              <a:buFontTx/>
              <a:buNone/>
              <a:defRPr/>
            </a:pPr>
            <a:r>
              <a:rPr lang="es-ES_tradnl" sz="2000" dirty="0" smtClean="0"/>
              <a:t>2. Administrar los recursos a su disposición.</a:t>
            </a:r>
          </a:p>
          <a:p>
            <a:pPr algn="just">
              <a:lnSpc>
                <a:spcPct val="80000"/>
              </a:lnSpc>
              <a:buFontTx/>
              <a:buNone/>
              <a:defRPr/>
            </a:pPr>
            <a:r>
              <a:rPr lang="es-ES_tradnl" sz="2000" dirty="0" smtClean="0"/>
              <a:t>3. Fomentar las organizaciones solidarias de producción y trabajo asociado.</a:t>
            </a:r>
          </a:p>
          <a:p>
            <a:pPr algn="just">
              <a:lnSpc>
                <a:spcPct val="80000"/>
              </a:lnSpc>
              <a:buFontTx/>
              <a:buNone/>
              <a:defRPr/>
            </a:pPr>
            <a:r>
              <a:rPr lang="es-ES_tradnl" sz="2000" dirty="0" smtClean="0"/>
              <a:t>4. Otorgar créditos solidarios para fortalecer las organizaciones de la Economía Solidaria más pequeñas.</a:t>
            </a:r>
            <a:endParaRPr lang="es-ES" sz="2000" dirty="0" smtClean="0"/>
          </a:p>
        </p:txBody>
      </p:sp>
      <p:sp>
        <p:nvSpPr>
          <p:cNvPr id="184324" name="Rectangle 4"/>
          <p:cNvSpPr>
            <a:spLocks noChangeArrowheads="1"/>
          </p:cNvSpPr>
          <p:nvPr/>
        </p:nvSpPr>
        <p:spPr bwMode="auto">
          <a:xfrm>
            <a:off x="1619672" y="6237312"/>
            <a:ext cx="5689178" cy="45719"/>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nchor="b"/>
          <a:lstStyle/>
          <a:p>
            <a:pPr algn="ctr">
              <a:defRPr/>
            </a:pPr>
            <a:endParaRPr lang="es-CO" sz="2000" b="1" dirty="0">
              <a:solidFill>
                <a:schemeClr val="bg1"/>
              </a:solidFill>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843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4" grpId="0" animBg="1"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p:nvPr>
        </p:nvSpPr>
        <p:spPr/>
        <p:txBody>
          <a:bodyPr>
            <a:normAutofit fontScale="62500" lnSpcReduction="20000"/>
          </a:bodyPr>
          <a:lstStyle/>
          <a:p>
            <a:endParaRPr lang="es-ES" dirty="0" smtClean="0"/>
          </a:p>
          <a:p>
            <a:endParaRPr lang="es-ES" dirty="0"/>
          </a:p>
          <a:p>
            <a:endParaRPr lang="es-ES" dirty="0" smtClean="0"/>
          </a:p>
          <a:p>
            <a:pPr marL="0" indent="0" algn="ctr">
              <a:buNone/>
            </a:pPr>
            <a:r>
              <a:rPr lang="es-ES" dirty="0" smtClean="0"/>
              <a:t>Ley 454 de 1998</a:t>
            </a:r>
            <a:endParaRPr lang="es-ES" dirty="0"/>
          </a:p>
          <a:p>
            <a:pPr marL="0" indent="0" algn="just">
              <a:buNone/>
            </a:pPr>
            <a:r>
              <a:rPr lang="es-ES" b="1" dirty="0" smtClean="0"/>
              <a:t>Créase </a:t>
            </a:r>
            <a:r>
              <a:rPr lang="es-ES" b="1" dirty="0"/>
              <a:t>el Fondo de Fomento de la Economía Solidaria -Fones- </a:t>
            </a:r>
            <a:r>
              <a:rPr lang="es-ES" b="1" dirty="0" smtClean="0"/>
              <a:t>con personería </a:t>
            </a:r>
            <a:r>
              <a:rPr lang="es-ES" b="1" dirty="0"/>
              <a:t>jurídica, patrimonio propio y naturaleza solidaria vinculado </a:t>
            </a:r>
            <a:r>
              <a:rPr lang="es-ES" b="1" dirty="0" smtClean="0"/>
              <a:t>al Departamento </a:t>
            </a:r>
            <a:r>
              <a:rPr lang="es-ES" b="1" dirty="0"/>
              <a:t>Nacional de la Economía Solidaria y sometido al control</a:t>
            </a:r>
            <a:r>
              <a:rPr lang="es-ES" b="1" dirty="0" smtClean="0"/>
              <a:t>, inspección </a:t>
            </a:r>
            <a:r>
              <a:rPr lang="es-ES" b="1" dirty="0"/>
              <a:t>y vigilancia de la Superintendencia de la Economía Solidaria</a:t>
            </a:r>
            <a:r>
              <a:rPr lang="es-ES" b="1" dirty="0" smtClean="0"/>
              <a:t>.</a:t>
            </a:r>
          </a:p>
          <a:p>
            <a:pPr marL="0" indent="0" algn="just">
              <a:buNone/>
            </a:pPr>
            <a:endParaRPr lang="es-ES" dirty="0"/>
          </a:p>
          <a:p>
            <a:pPr marL="0" indent="0" algn="just">
              <a:buNone/>
            </a:pPr>
            <a:r>
              <a:rPr lang="es-ES" dirty="0"/>
              <a:t>PARAGRAFO. El Gobierno Nacional en ejercicio de su potestad reglamentaria</a:t>
            </a:r>
          </a:p>
          <a:p>
            <a:pPr marL="0" indent="0" algn="just">
              <a:buNone/>
            </a:pPr>
            <a:r>
              <a:rPr lang="es-ES" dirty="0"/>
              <a:t>determinará la organización y funcionamiento del Fones.</a:t>
            </a:r>
          </a:p>
          <a:p>
            <a:pPr marL="0" indent="0">
              <a:buNone/>
            </a:pPr>
            <a:endParaRPr lang="es-ES" dirty="0" smtClean="0"/>
          </a:p>
          <a:p>
            <a:pPr marL="0" indent="0">
              <a:buNone/>
            </a:pPr>
            <a:r>
              <a:rPr lang="es-ES" dirty="0" smtClean="0"/>
              <a:t>MIEMBROS </a:t>
            </a:r>
            <a:r>
              <a:rPr lang="es-ES" dirty="0"/>
              <a:t>AFILIADOS AL FONES. Serán miembros </a:t>
            </a:r>
            <a:r>
              <a:rPr lang="es-ES" dirty="0" smtClean="0"/>
              <a:t>del Fones </a:t>
            </a:r>
            <a:r>
              <a:rPr lang="es-ES" dirty="0"/>
              <a:t>las entidades de la Economía Solidaria que suscriban aportes según </a:t>
            </a:r>
            <a:r>
              <a:rPr lang="es-ES" dirty="0" smtClean="0"/>
              <a:t>lo determinen </a:t>
            </a:r>
            <a:r>
              <a:rPr lang="es-ES" dirty="0"/>
              <a:t>los reglamentos</a:t>
            </a:r>
            <a:r>
              <a:rPr lang="es-ES" dirty="0" smtClean="0"/>
              <a:t>.</a:t>
            </a:r>
          </a:p>
          <a:p>
            <a:pPr marL="0" indent="0">
              <a:buNone/>
            </a:pPr>
            <a:endParaRPr lang="es-ES" dirty="0"/>
          </a:p>
          <a:p>
            <a:pPr marL="0" indent="0">
              <a:buNone/>
            </a:pPr>
            <a:r>
              <a:rPr lang="es-ES" dirty="0"/>
              <a:t>PARAGRAFO. La afiliación al Fones será voluntaria y tendrán acceso a </a:t>
            </a:r>
            <a:r>
              <a:rPr lang="es-ES" dirty="0" smtClean="0"/>
              <a:t>sus créditos </a:t>
            </a:r>
            <a:r>
              <a:rPr lang="es-ES" dirty="0"/>
              <a:t>únicamente las entidades afiliadas.</a:t>
            </a:r>
          </a:p>
        </p:txBody>
      </p:sp>
    </p:spTree>
    <p:extLst>
      <p:ext uri="{BB962C8B-B14F-4D97-AF65-F5344CB8AC3E}">
        <p14:creationId xmlns:p14="http://schemas.microsoft.com/office/powerpoint/2010/main" val="282925392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p:nvPr>
        </p:nvSpPr>
        <p:spPr/>
        <p:txBody>
          <a:bodyPr>
            <a:normAutofit fontScale="85000" lnSpcReduction="10000"/>
          </a:bodyPr>
          <a:lstStyle/>
          <a:p>
            <a:endParaRPr lang="es-ES" dirty="0" smtClean="0"/>
          </a:p>
          <a:p>
            <a:endParaRPr lang="es-ES" dirty="0"/>
          </a:p>
          <a:p>
            <a:pPr marL="0" indent="0">
              <a:buNone/>
            </a:pPr>
            <a:endParaRPr lang="es-ES" dirty="0" smtClean="0"/>
          </a:p>
          <a:p>
            <a:pPr marL="0" indent="0">
              <a:buNone/>
            </a:pPr>
            <a:r>
              <a:rPr lang="es-ES" dirty="0" smtClean="0"/>
              <a:t>DEL </a:t>
            </a:r>
            <a:r>
              <a:rPr lang="es-ES" dirty="0"/>
              <a:t>PATRIMONIO DEL FONES. El capital del Fondo de</a:t>
            </a:r>
          </a:p>
          <a:p>
            <a:pPr marL="0" indent="0" algn="just">
              <a:buNone/>
            </a:pPr>
            <a:r>
              <a:rPr lang="es-ES" dirty="0"/>
              <a:t>Fomento de la Economía Solidaria. Fones, se constituirá con: aportes </a:t>
            </a:r>
            <a:r>
              <a:rPr lang="es-ES" dirty="0" smtClean="0"/>
              <a:t>privados de </a:t>
            </a:r>
            <a:r>
              <a:rPr lang="es-ES" dirty="0"/>
              <a:t>sus miembros, del sector solidario y con las apropiaciones que se le </a:t>
            </a:r>
            <a:r>
              <a:rPr lang="es-ES" dirty="0" smtClean="0"/>
              <a:t>asignen en </a:t>
            </a:r>
            <a:r>
              <a:rPr lang="es-ES" dirty="0"/>
              <a:t>el Presupuesto Nacional según lo determine el Gobierno para lo cual </a:t>
            </a:r>
            <a:r>
              <a:rPr lang="es-ES" dirty="0" smtClean="0"/>
              <a:t>tendrá facultades </a:t>
            </a:r>
            <a:r>
              <a:rPr lang="es-ES" dirty="0"/>
              <a:t>especiales con el fin de dar cumplimiento a la Constitución </a:t>
            </a:r>
            <a:r>
              <a:rPr lang="es-ES" dirty="0" smtClean="0"/>
              <a:t>Política en </a:t>
            </a:r>
            <a:r>
              <a:rPr lang="es-ES" dirty="0"/>
              <a:t>sus artículos 58, 333 y </a:t>
            </a:r>
            <a:r>
              <a:rPr lang="es-ES" dirty="0" smtClean="0"/>
              <a:t> concordantes</a:t>
            </a:r>
            <a:r>
              <a:rPr lang="es-ES" dirty="0"/>
              <a:t>.</a:t>
            </a:r>
          </a:p>
          <a:p>
            <a:pPr marL="0" indent="0" algn="just">
              <a:buNone/>
            </a:pPr>
            <a:r>
              <a:rPr lang="es-ES" dirty="0"/>
              <a:t>PARAGRAFO. Las organizaciones de la Economía Solidaria podrán </a:t>
            </a:r>
            <a:r>
              <a:rPr lang="es-ES" dirty="0" smtClean="0"/>
              <a:t>destinar una </a:t>
            </a:r>
            <a:r>
              <a:rPr lang="es-ES" dirty="0"/>
              <a:t>parte de los fondos de educación y solidaridad como aportes </a:t>
            </a:r>
            <a:r>
              <a:rPr lang="es-ES" dirty="0" smtClean="0"/>
              <a:t>o contribuciones </a:t>
            </a:r>
            <a:r>
              <a:rPr lang="es-ES" dirty="0"/>
              <a:t>al Fones.</a:t>
            </a:r>
          </a:p>
        </p:txBody>
      </p:sp>
    </p:spTree>
    <p:extLst>
      <p:ext uri="{BB962C8B-B14F-4D97-AF65-F5344CB8AC3E}">
        <p14:creationId xmlns:p14="http://schemas.microsoft.com/office/powerpoint/2010/main" val="425567257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p:nvPr>
        </p:nvSpPr>
        <p:spPr/>
        <p:txBody>
          <a:bodyPr>
            <a:normAutofit/>
          </a:bodyPr>
          <a:lstStyle/>
          <a:p>
            <a:endParaRPr lang="es-ES" sz="2000" dirty="0" smtClean="0"/>
          </a:p>
          <a:p>
            <a:endParaRPr lang="es-ES" sz="2000" dirty="0" smtClean="0"/>
          </a:p>
          <a:p>
            <a:pPr marL="0" indent="0">
              <a:buNone/>
            </a:pPr>
            <a:endParaRPr lang="es-ES" sz="2000" dirty="0" smtClean="0"/>
          </a:p>
          <a:p>
            <a:pPr marL="0" indent="0">
              <a:buNone/>
            </a:pPr>
            <a:r>
              <a:rPr lang="es-ES" sz="2000" dirty="0"/>
              <a:t>DE LA JUNTA DIRECTIVA DEL FONES. La Junta Directiva </a:t>
            </a:r>
            <a:r>
              <a:rPr lang="es-ES" sz="2000" dirty="0" smtClean="0"/>
              <a:t>del Fones </a:t>
            </a:r>
            <a:r>
              <a:rPr lang="es-ES" sz="2000" dirty="0"/>
              <a:t>estará constituida así:</a:t>
            </a:r>
            <a:endParaRPr lang="es-ES" sz="2000" dirty="0" smtClean="0"/>
          </a:p>
          <a:p>
            <a:pPr marL="0" indent="0" algn="just">
              <a:buNone/>
            </a:pPr>
            <a:r>
              <a:rPr lang="es-ES" sz="2000" dirty="0" smtClean="0"/>
              <a:t>1</a:t>
            </a:r>
            <a:r>
              <a:rPr lang="es-ES" sz="2000" dirty="0"/>
              <a:t>. Tres representantes del Gobierno Nacional que serán el Director </a:t>
            </a:r>
            <a:r>
              <a:rPr lang="es-ES" sz="2000" dirty="0" smtClean="0"/>
              <a:t>del Departamento </a:t>
            </a:r>
            <a:r>
              <a:rPr lang="es-ES" sz="2000" dirty="0"/>
              <a:t>Administrativo de la Economía Solidaria quien lo presidirá, </a:t>
            </a:r>
            <a:r>
              <a:rPr lang="es-ES" sz="2000" dirty="0" smtClean="0"/>
              <a:t>el Ministro </a:t>
            </a:r>
            <a:r>
              <a:rPr lang="es-ES" sz="2000" dirty="0"/>
              <a:t>de Hacienda y Crédito Público o su delegado, y el Ministro </a:t>
            </a:r>
            <a:r>
              <a:rPr lang="es-ES" sz="2000" dirty="0" smtClean="0"/>
              <a:t>de Desarrollo </a:t>
            </a:r>
            <a:r>
              <a:rPr lang="es-ES" sz="2000" dirty="0"/>
              <a:t>Económico o su delegado.</a:t>
            </a:r>
          </a:p>
          <a:p>
            <a:pPr marL="0" indent="0" algn="just">
              <a:buNone/>
            </a:pPr>
            <a:r>
              <a:rPr lang="es-ES" sz="2000" dirty="0"/>
              <a:t>2. Un representante del Consejo Nacional de la Economía Solidaria -</a:t>
            </a:r>
            <a:r>
              <a:rPr lang="es-ES" sz="2000" dirty="0" err="1"/>
              <a:t>Cones</a:t>
            </a:r>
            <a:r>
              <a:rPr lang="es-ES" sz="2000" dirty="0"/>
              <a:t>.</a:t>
            </a:r>
          </a:p>
          <a:p>
            <a:pPr marL="0" indent="0" algn="just">
              <a:buNone/>
            </a:pPr>
            <a:r>
              <a:rPr lang="es-ES" sz="2000" dirty="0"/>
              <a:t>3. Un representante de las entidades de la Economía Solidaria aportantes al</a:t>
            </a:r>
          </a:p>
          <a:p>
            <a:pPr marL="0" indent="0" algn="just">
              <a:buNone/>
            </a:pPr>
            <a:r>
              <a:rPr lang="es-ES" sz="2000" dirty="0"/>
              <a:t>Fones.</a:t>
            </a:r>
          </a:p>
          <a:p>
            <a:pPr marL="0" indent="0" algn="just">
              <a:buNone/>
            </a:pPr>
            <a:endParaRPr lang="es-ES" sz="2000" dirty="0"/>
          </a:p>
          <a:p>
            <a:pPr marL="0" indent="0" algn="just">
              <a:buNone/>
            </a:pPr>
            <a:r>
              <a:rPr lang="es-ES" sz="2000" dirty="0" smtClean="0"/>
              <a:t>PARAGRAFO</a:t>
            </a:r>
            <a:r>
              <a:rPr lang="es-ES" sz="2000" dirty="0"/>
              <a:t>. La Secretaría técnica estará a cargo del Director del Fones</a:t>
            </a:r>
          </a:p>
          <a:p>
            <a:pPr marL="0" indent="0" algn="just">
              <a:buNone/>
            </a:pPr>
            <a:r>
              <a:rPr lang="es-ES" sz="2000" dirty="0"/>
              <a:t>quien asistirá con voz pero sin voto.</a:t>
            </a:r>
          </a:p>
        </p:txBody>
      </p:sp>
    </p:spTree>
    <p:extLst>
      <p:ext uri="{BB962C8B-B14F-4D97-AF65-F5344CB8AC3E}">
        <p14:creationId xmlns:p14="http://schemas.microsoft.com/office/powerpoint/2010/main" val="76219738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1052736"/>
            <a:ext cx="8229600" cy="1143000"/>
          </a:xfrm>
        </p:spPr>
        <p:txBody>
          <a:bodyPr>
            <a:normAutofit fontScale="90000"/>
          </a:bodyPr>
          <a:lstStyle/>
          <a:p>
            <a:r>
              <a:rPr lang="es-CO" dirty="0" smtClean="0"/>
              <a:t>FONES</a:t>
            </a:r>
            <a:br>
              <a:rPr lang="es-CO" dirty="0" smtClean="0"/>
            </a:br>
            <a:r>
              <a:rPr lang="es-CO" dirty="0" smtClean="0"/>
              <a:t>FONDO DE FOMENTO DE LA ECONOMÍA SOLIDARIA</a:t>
            </a:r>
            <a:endParaRPr lang="es-CO" dirty="0"/>
          </a:p>
        </p:txBody>
      </p:sp>
      <p:sp>
        <p:nvSpPr>
          <p:cNvPr id="3" name="2 Marcador de contenido"/>
          <p:cNvSpPr>
            <a:spLocks noGrp="1"/>
          </p:cNvSpPr>
          <p:nvPr>
            <p:ph idx="1"/>
          </p:nvPr>
        </p:nvSpPr>
        <p:spPr>
          <a:xfrm>
            <a:off x="467544" y="2636912"/>
            <a:ext cx="8229600" cy="4525963"/>
          </a:xfrm>
        </p:spPr>
        <p:txBody>
          <a:bodyPr>
            <a:normAutofit/>
          </a:bodyPr>
          <a:lstStyle/>
          <a:p>
            <a:pPr algn="just"/>
            <a:r>
              <a:rPr lang="es-ES" sz="2800" dirty="0" smtClean="0"/>
              <a:t>Otorgar créditos para los proyectos de desarrollo de las entidades de     Economía Solidaria inscritas.</a:t>
            </a:r>
            <a:endParaRPr lang="es-CO" sz="2800" dirty="0" smtClean="0"/>
          </a:p>
          <a:p>
            <a:pPr algn="just"/>
            <a:r>
              <a:rPr lang="es-ES" sz="2800" dirty="0" smtClean="0"/>
              <a:t>Administrar los recursos a su disposición.</a:t>
            </a:r>
            <a:endParaRPr lang="es-CO" sz="2800" dirty="0" smtClean="0"/>
          </a:p>
          <a:p>
            <a:pPr algn="just"/>
            <a:r>
              <a:rPr lang="es-ES" sz="2800" dirty="0" smtClean="0"/>
              <a:t>Fomentar las organizaciones solidarias de producción y trabajo asociado.</a:t>
            </a:r>
            <a:endParaRPr lang="es-CO" sz="2800" dirty="0" smtClean="0"/>
          </a:p>
          <a:p>
            <a:pPr algn="just"/>
            <a:r>
              <a:rPr lang="es-ES" sz="2800" dirty="0" smtClean="0"/>
              <a:t>Otorgar créditos solidarios para fortalecer las organizaciones de la Eco­no­mía Solidaria más pequeñas.</a:t>
            </a:r>
            <a:endParaRPr lang="es-CO" sz="2800" dirty="0" smtClean="0"/>
          </a:p>
          <a:p>
            <a:endParaRPr lang="es-CO" dirty="0"/>
          </a:p>
        </p:txBody>
      </p:sp>
    </p:spTree>
    <p:extLst>
      <p:ext uri="{BB962C8B-B14F-4D97-AF65-F5344CB8AC3E}">
        <p14:creationId xmlns:p14="http://schemas.microsoft.com/office/powerpoint/2010/main" val="398826928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3"/>
          <p:cNvSpPr>
            <a:spLocks noChangeArrowheads="1"/>
          </p:cNvSpPr>
          <p:nvPr/>
        </p:nvSpPr>
        <p:spPr bwMode="auto">
          <a:xfrm>
            <a:off x="395536" y="2422194"/>
            <a:ext cx="8390706" cy="1938992"/>
          </a:xfrm>
          <a:prstGeom prst="rect">
            <a:avLst/>
          </a:prstGeom>
          <a:noFill/>
          <a:ln w="9525">
            <a:noFill/>
            <a:miter lim="800000"/>
            <a:headEnd/>
            <a:tailEnd/>
          </a:ln>
        </p:spPr>
        <p:txBody>
          <a:bodyPr wrap="square" anchor="ctr">
            <a:spAutoFit/>
          </a:bodyPr>
          <a:lstStyle/>
          <a:p>
            <a:pPr algn="just"/>
            <a:r>
              <a:rPr lang="es-MX" sz="2400" dirty="0"/>
              <a:t>La ley </a:t>
            </a:r>
            <a:r>
              <a:rPr lang="es-ES" sz="2400" dirty="0"/>
              <a:t>454 de 1998 establece la función al DANSOCIAL de organizar procesos de educación en teoría y práctica de la economía solidaria. Para desarrollar esta labor se creó el sistema de entidades acreditadas, a las cuales DANSOCIAL acredita para dictar cursos básicos de economía </a:t>
            </a:r>
            <a:r>
              <a:rPr lang="es-ES" sz="2400" dirty="0" smtClean="0"/>
              <a:t>solidaria.</a:t>
            </a:r>
            <a:endParaRPr lang="es-ES" sz="24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124744"/>
            <a:ext cx="8229600" cy="724942"/>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s-CO" dirty="0" smtClean="0"/>
              <a:t>CONSEJOS PEDAGÓGICOS</a:t>
            </a:r>
            <a:endParaRPr lang="es-CO" dirty="0"/>
          </a:p>
        </p:txBody>
      </p:sp>
      <p:sp>
        <p:nvSpPr>
          <p:cNvPr id="3" name="2 Marcador de contenido"/>
          <p:cNvSpPr>
            <a:spLocks noGrp="1"/>
          </p:cNvSpPr>
          <p:nvPr>
            <p:ph idx="1"/>
          </p:nvPr>
        </p:nvSpPr>
        <p:spPr>
          <a:xfrm>
            <a:off x="457200" y="2132856"/>
            <a:ext cx="8229600" cy="3993307"/>
          </a:xfrm>
        </p:spPr>
        <p:txBody>
          <a:bodyPr>
            <a:normAutofit lnSpcReduction="10000"/>
          </a:bodyPr>
          <a:lstStyle/>
          <a:p>
            <a:pPr>
              <a:buNone/>
            </a:pPr>
            <a:r>
              <a:rPr lang="es-CO" sz="2000" dirty="0" smtClean="0"/>
              <a:t>Son organismos asesores  en el diseño de la Política educativa en el sector solidario, de articulación y apoyo para su implementación a través de mecanismo que permitan la interacción  de las Entidades que cumplen actividades educativas hacia el sector.</a:t>
            </a:r>
          </a:p>
          <a:p>
            <a:pPr>
              <a:buNone/>
            </a:pPr>
            <a:r>
              <a:rPr lang="es-CO" sz="2000" dirty="0" smtClean="0"/>
              <a:t>Nacen mediante la resolución No 194  de 2001 , que determinó a los Consejos Pedagógicos la implementación  de los procesos educativos condensados en el PESEM. </a:t>
            </a:r>
          </a:p>
          <a:p>
            <a:pPr>
              <a:buNone/>
            </a:pPr>
            <a:r>
              <a:rPr lang="es-CO" sz="2000" dirty="0" smtClean="0"/>
              <a:t>Mediante la resolución  no 602 de 2003 se modifica el art. 9 de la resolución 194  de 2001</a:t>
            </a:r>
          </a:p>
          <a:p>
            <a:pPr>
              <a:buNone/>
            </a:pPr>
            <a:r>
              <a:rPr lang="es-CO" sz="2000" dirty="0" smtClean="0"/>
              <a:t>Resolución 426 de 2008-ACREDITACIÓN,  FORMAN PARTE DE LOS CONSEJOS:</a:t>
            </a:r>
          </a:p>
          <a:p>
            <a:pPr>
              <a:buNone/>
            </a:pPr>
            <a:r>
              <a:rPr lang="es-CO" sz="2000" dirty="0" smtClean="0"/>
              <a:t>LOS COMITÉS DE EDUCACIÓN ,LOS ORGANISMOS DE INTEGRACIÓN, ENTIDADES ACREDITADAS, COLEGIOS COOPERATIVOS, INST. EDUCACIÓN SUPERIOR QUE TENGAN  PROGRAMAS DE ECONOMÍA SOLIDARIA</a:t>
            </a:r>
          </a:p>
          <a:p>
            <a:pPr>
              <a:buNone/>
            </a:pPr>
            <a:endParaRPr lang="es-CO" sz="2000" dirty="0" smtClean="0"/>
          </a:p>
          <a:p>
            <a:pPr>
              <a:buNone/>
            </a:pPr>
            <a:endParaRPr lang="es-CO" sz="2000" dirty="0" smtClean="0"/>
          </a:p>
          <a:p>
            <a:pPr>
              <a:buNone/>
            </a:pPr>
            <a:endParaRPr lang="es-CO" sz="20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15616" y="1196752"/>
            <a:ext cx="7653536" cy="108012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s-CO" sz="3600" b="1" dirty="0" smtClean="0"/>
              <a:t>Unidad Administrativa Especial de Organizaciones Solidarias</a:t>
            </a:r>
            <a:endParaRPr lang="es-CO" sz="3600" b="1" dirty="0"/>
          </a:p>
        </p:txBody>
      </p:sp>
      <p:sp>
        <p:nvSpPr>
          <p:cNvPr id="3" name="2 Marcador de contenido"/>
          <p:cNvSpPr>
            <a:spLocks noGrp="1"/>
          </p:cNvSpPr>
          <p:nvPr>
            <p:ph idx="1"/>
          </p:nvPr>
        </p:nvSpPr>
        <p:spPr>
          <a:xfrm>
            <a:off x="467544" y="2348880"/>
            <a:ext cx="8229600" cy="4065315"/>
          </a:xfrm>
        </p:spPr>
        <p:txBody>
          <a:bodyPr>
            <a:normAutofit/>
          </a:bodyPr>
          <a:lstStyle/>
          <a:p>
            <a:pPr algn="just"/>
            <a:r>
              <a:rPr lang="es-CO" dirty="0" smtClean="0"/>
              <a:t>Es la entidad encargada de promover fomentar y fortalecer las organizaciones solidarias en Colombia  tales como:    cooperativas, fondos de empleados, mutuales, grupos de voluntariado, asociaciones,  corporaciones, fundaciones y organizaciones comunales.</a:t>
            </a:r>
            <a:br>
              <a:rPr lang="es-CO" dirty="0" smtClean="0"/>
            </a:br>
            <a:endParaRPr lang="es-CO" dirty="0"/>
          </a:p>
        </p:txBody>
      </p:sp>
    </p:spTree>
    <p:extLst>
      <p:ext uri="{BB962C8B-B14F-4D97-AF65-F5344CB8AC3E}">
        <p14:creationId xmlns:p14="http://schemas.microsoft.com/office/powerpoint/2010/main" val="298006721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p:nvPr>
        </p:nvSpPr>
        <p:spPr>
          <a:xfrm>
            <a:off x="457200" y="1052736"/>
            <a:ext cx="8229600" cy="5073427"/>
          </a:xfrm>
        </p:spPr>
        <p:txBody>
          <a:bodyPr/>
          <a:lstStyle/>
          <a:p>
            <a:r>
              <a:rPr lang="es-CO" dirty="0" smtClean="0"/>
              <a:t>Entidad pública</a:t>
            </a:r>
          </a:p>
          <a:p>
            <a:r>
              <a:rPr lang="es-CO" dirty="0" smtClean="0"/>
              <a:t>Adscrita al Ministerio del Trabajo</a:t>
            </a:r>
          </a:p>
          <a:p>
            <a:r>
              <a:rPr lang="es-CO" dirty="0" smtClean="0"/>
              <a:t>Autonomía financiera y administrativa</a:t>
            </a:r>
          </a:p>
          <a:p>
            <a:r>
              <a:rPr lang="es-CO" dirty="0" smtClean="0"/>
              <a:t>Regulada por el decreto 4122 de 2011</a:t>
            </a:r>
          </a:p>
          <a:p>
            <a:r>
              <a:rPr lang="es-CO" dirty="0" smtClean="0"/>
              <a:t>Ejecutora de las Políticas para el sector que traza el Ministerio del Trabajo.</a:t>
            </a:r>
          </a:p>
          <a:p>
            <a:r>
              <a:rPr lang="es-CO" dirty="0" smtClean="0"/>
              <a:t>Función de promoción, fomento y fortalecimiento de las organizaciones.</a:t>
            </a:r>
          </a:p>
          <a:p>
            <a:r>
              <a:rPr lang="es-CO" dirty="0" smtClean="0"/>
              <a:t>Diseña y coordina programas y proyectos.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Line 4"/>
          <p:cNvSpPr>
            <a:spLocks noChangeShapeType="1"/>
          </p:cNvSpPr>
          <p:nvPr/>
        </p:nvSpPr>
        <p:spPr bwMode="auto">
          <a:xfrm flipV="1">
            <a:off x="2268538" y="4432300"/>
            <a:ext cx="0" cy="792163"/>
          </a:xfrm>
          <a:prstGeom prst="line">
            <a:avLst/>
          </a:prstGeom>
          <a:noFill/>
          <a:ln w="76200">
            <a:solidFill>
              <a:schemeClr val="tx2"/>
            </a:solidFill>
            <a:round/>
            <a:headEnd/>
            <a:tailEnd/>
          </a:ln>
        </p:spPr>
        <p:txBody>
          <a:bodyPr wrap="none"/>
          <a:lstStyle/>
          <a:p>
            <a:endParaRPr lang="es-CO"/>
          </a:p>
        </p:txBody>
      </p:sp>
      <p:sp>
        <p:nvSpPr>
          <p:cNvPr id="30723" name="Line 5"/>
          <p:cNvSpPr>
            <a:spLocks noChangeShapeType="1"/>
          </p:cNvSpPr>
          <p:nvPr/>
        </p:nvSpPr>
        <p:spPr bwMode="auto">
          <a:xfrm>
            <a:off x="2244725" y="4432300"/>
            <a:ext cx="1031875" cy="0"/>
          </a:xfrm>
          <a:prstGeom prst="line">
            <a:avLst/>
          </a:prstGeom>
          <a:noFill/>
          <a:ln w="76200">
            <a:solidFill>
              <a:schemeClr val="tx2"/>
            </a:solidFill>
            <a:round/>
            <a:headEnd/>
            <a:tailEnd/>
          </a:ln>
        </p:spPr>
        <p:txBody>
          <a:bodyPr wrap="none"/>
          <a:lstStyle/>
          <a:p>
            <a:endParaRPr lang="es-CO"/>
          </a:p>
        </p:txBody>
      </p:sp>
      <p:sp>
        <p:nvSpPr>
          <p:cNvPr id="30724" name="Text Box 6"/>
          <p:cNvSpPr txBox="1">
            <a:spLocks noChangeArrowheads="1"/>
          </p:cNvSpPr>
          <p:nvPr/>
        </p:nvSpPr>
        <p:spPr bwMode="auto">
          <a:xfrm>
            <a:off x="3347864" y="3429000"/>
            <a:ext cx="5429250" cy="396875"/>
          </a:xfrm>
          <a:prstGeom prst="rect">
            <a:avLst/>
          </a:prstGeom>
          <a:noFill/>
          <a:ln w="9525">
            <a:noFill/>
            <a:miter lim="800000"/>
            <a:headEnd/>
            <a:tailEnd/>
          </a:ln>
        </p:spPr>
        <p:txBody>
          <a:bodyPr>
            <a:spAutoFit/>
          </a:bodyPr>
          <a:lstStyle/>
          <a:p>
            <a:r>
              <a:rPr lang="es-MX" sz="2000" b="1" dirty="0"/>
              <a:t>Superintendencia de Cooperativas</a:t>
            </a:r>
            <a:endParaRPr lang="es-ES_tradnl" sz="2000" i="1" dirty="0"/>
          </a:p>
        </p:txBody>
      </p:sp>
      <p:sp>
        <p:nvSpPr>
          <p:cNvPr id="30725" name="Line 8"/>
          <p:cNvSpPr>
            <a:spLocks noChangeShapeType="1"/>
          </p:cNvSpPr>
          <p:nvPr/>
        </p:nvSpPr>
        <p:spPr bwMode="auto">
          <a:xfrm flipH="1" flipV="1">
            <a:off x="4284663" y="2632075"/>
            <a:ext cx="1587" cy="863600"/>
          </a:xfrm>
          <a:prstGeom prst="line">
            <a:avLst/>
          </a:prstGeom>
          <a:noFill/>
          <a:ln w="76200">
            <a:solidFill>
              <a:schemeClr val="tx2"/>
            </a:solidFill>
            <a:round/>
            <a:headEnd/>
            <a:tailEnd/>
          </a:ln>
        </p:spPr>
        <p:txBody>
          <a:bodyPr wrap="none"/>
          <a:lstStyle/>
          <a:p>
            <a:endParaRPr lang="es-CO"/>
          </a:p>
        </p:txBody>
      </p:sp>
      <p:grpSp>
        <p:nvGrpSpPr>
          <p:cNvPr id="5" name="Group 9"/>
          <p:cNvGrpSpPr>
            <a:grpSpLocks/>
          </p:cNvGrpSpPr>
          <p:nvPr/>
        </p:nvGrpSpPr>
        <p:grpSpPr bwMode="auto">
          <a:xfrm>
            <a:off x="4213225" y="1970088"/>
            <a:ext cx="1152525" cy="661987"/>
            <a:chOff x="2230" y="1743"/>
            <a:chExt cx="794" cy="417"/>
          </a:xfrm>
        </p:grpSpPr>
        <p:sp>
          <p:nvSpPr>
            <p:cNvPr id="30753" name="Line 10"/>
            <p:cNvSpPr>
              <a:spLocks noChangeShapeType="1"/>
            </p:cNvSpPr>
            <p:nvPr/>
          </p:nvSpPr>
          <p:spPr bwMode="auto">
            <a:xfrm>
              <a:off x="2256" y="2160"/>
              <a:ext cx="768" cy="0"/>
            </a:xfrm>
            <a:prstGeom prst="line">
              <a:avLst/>
            </a:prstGeom>
            <a:noFill/>
            <a:ln w="76200">
              <a:solidFill>
                <a:schemeClr val="tx2"/>
              </a:solidFill>
              <a:round/>
              <a:headEnd/>
              <a:tailEnd/>
            </a:ln>
          </p:spPr>
          <p:txBody>
            <a:bodyPr wrap="none"/>
            <a:lstStyle/>
            <a:p>
              <a:endParaRPr lang="es-CO"/>
            </a:p>
          </p:txBody>
        </p:sp>
        <p:sp>
          <p:nvSpPr>
            <p:cNvPr id="2" name="Text Box 12"/>
            <p:cNvSpPr txBox="1">
              <a:spLocks noChangeArrowheads="1"/>
            </p:cNvSpPr>
            <p:nvPr/>
          </p:nvSpPr>
          <p:spPr bwMode="auto">
            <a:xfrm>
              <a:off x="2230" y="1743"/>
              <a:ext cx="742" cy="327"/>
            </a:xfrm>
            <a:prstGeom prst="rect">
              <a:avLst/>
            </a:prstGeom>
            <a:noFill/>
            <a:ln w="9525">
              <a:noFill/>
              <a:miter lim="800000"/>
              <a:headEnd/>
              <a:tailEnd/>
            </a:ln>
          </p:spPr>
          <p:txBody>
            <a:bodyPr wrap="none">
              <a:spAutoFit/>
            </a:bodyPr>
            <a:lstStyle/>
            <a:p>
              <a:pPr>
                <a:defRPr/>
              </a:pPr>
              <a:r>
                <a:rPr lang="es-MX" sz="2800" b="1">
                  <a:solidFill>
                    <a:srgbClr val="FF3300"/>
                  </a:solidFill>
                  <a:effectLst>
                    <a:outerShdw blurRad="38100" dist="38100" dir="2700000" algn="tl">
                      <a:srgbClr val="C0C0C0"/>
                    </a:outerShdw>
                  </a:effectLst>
                </a:rPr>
                <a:t>1.988</a:t>
              </a:r>
              <a:endParaRPr lang="es-ES" sz="2800" b="1">
                <a:solidFill>
                  <a:srgbClr val="FF3300"/>
                </a:solidFill>
                <a:effectLst>
                  <a:outerShdw blurRad="38100" dist="38100" dir="2700000" algn="tl">
                    <a:srgbClr val="C0C0C0"/>
                  </a:outerShdw>
                </a:effectLst>
              </a:endParaRPr>
            </a:p>
          </p:txBody>
        </p:sp>
      </p:grpSp>
      <p:sp>
        <p:nvSpPr>
          <p:cNvPr id="30727" name="Line 14"/>
          <p:cNvSpPr>
            <a:spLocks noChangeShapeType="1"/>
          </p:cNvSpPr>
          <p:nvPr/>
        </p:nvSpPr>
        <p:spPr bwMode="auto">
          <a:xfrm flipV="1">
            <a:off x="5365750" y="1912938"/>
            <a:ext cx="0" cy="719137"/>
          </a:xfrm>
          <a:prstGeom prst="line">
            <a:avLst/>
          </a:prstGeom>
          <a:noFill/>
          <a:ln w="76200">
            <a:solidFill>
              <a:schemeClr val="tx2"/>
            </a:solidFill>
            <a:round/>
            <a:headEnd/>
            <a:tailEnd/>
          </a:ln>
        </p:spPr>
        <p:txBody>
          <a:bodyPr wrap="none"/>
          <a:lstStyle/>
          <a:p>
            <a:endParaRPr lang="es-CO"/>
          </a:p>
        </p:txBody>
      </p:sp>
      <p:sp>
        <p:nvSpPr>
          <p:cNvPr id="30728" name="Line 20"/>
          <p:cNvSpPr>
            <a:spLocks noChangeShapeType="1"/>
          </p:cNvSpPr>
          <p:nvPr/>
        </p:nvSpPr>
        <p:spPr bwMode="auto">
          <a:xfrm flipH="1" flipV="1">
            <a:off x="3275856" y="3356992"/>
            <a:ext cx="6350" cy="955675"/>
          </a:xfrm>
          <a:prstGeom prst="line">
            <a:avLst/>
          </a:prstGeom>
          <a:noFill/>
          <a:ln w="76200">
            <a:solidFill>
              <a:schemeClr val="tx2"/>
            </a:solidFill>
            <a:round/>
            <a:headEnd/>
            <a:tailEnd/>
          </a:ln>
        </p:spPr>
        <p:txBody>
          <a:bodyPr wrap="none"/>
          <a:lstStyle/>
          <a:p>
            <a:endParaRPr lang="es-CO"/>
          </a:p>
        </p:txBody>
      </p:sp>
      <p:sp>
        <p:nvSpPr>
          <p:cNvPr id="30729" name="Line 22"/>
          <p:cNvSpPr>
            <a:spLocks noChangeShapeType="1"/>
          </p:cNvSpPr>
          <p:nvPr/>
        </p:nvSpPr>
        <p:spPr bwMode="auto">
          <a:xfrm>
            <a:off x="3276600" y="3495675"/>
            <a:ext cx="1001713" cy="0"/>
          </a:xfrm>
          <a:prstGeom prst="line">
            <a:avLst/>
          </a:prstGeom>
          <a:noFill/>
          <a:ln w="76200">
            <a:solidFill>
              <a:schemeClr val="tx2"/>
            </a:solidFill>
            <a:round/>
            <a:headEnd/>
            <a:tailEnd/>
          </a:ln>
        </p:spPr>
        <p:txBody>
          <a:bodyPr wrap="none"/>
          <a:lstStyle/>
          <a:p>
            <a:endParaRPr lang="es-CO"/>
          </a:p>
        </p:txBody>
      </p:sp>
      <p:sp>
        <p:nvSpPr>
          <p:cNvPr id="15372" name="Text Box 24"/>
          <p:cNvSpPr txBox="1">
            <a:spLocks noChangeArrowheads="1"/>
          </p:cNvSpPr>
          <p:nvPr/>
        </p:nvSpPr>
        <p:spPr bwMode="auto">
          <a:xfrm>
            <a:off x="3205163" y="2832100"/>
            <a:ext cx="1076325" cy="519113"/>
          </a:xfrm>
          <a:prstGeom prst="rect">
            <a:avLst/>
          </a:prstGeom>
          <a:noFill/>
          <a:ln w="9525">
            <a:noFill/>
            <a:miter lim="800000"/>
            <a:headEnd/>
            <a:tailEnd/>
          </a:ln>
        </p:spPr>
        <p:txBody>
          <a:bodyPr wrap="none">
            <a:spAutoFit/>
          </a:bodyPr>
          <a:lstStyle/>
          <a:p>
            <a:pPr>
              <a:defRPr/>
            </a:pPr>
            <a:r>
              <a:rPr lang="es-MX" sz="2800" b="1">
                <a:solidFill>
                  <a:srgbClr val="FF3300"/>
                </a:solidFill>
                <a:effectLst>
                  <a:outerShdw blurRad="38100" dist="38100" dir="2700000" algn="tl">
                    <a:srgbClr val="C0C0C0"/>
                  </a:outerShdw>
                </a:effectLst>
              </a:rPr>
              <a:t>1.981</a:t>
            </a:r>
            <a:endParaRPr lang="es-ES" sz="2800" b="1">
              <a:solidFill>
                <a:srgbClr val="FF3300"/>
              </a:solidFill>
              <a:effectLst>
                <a:outerShdw blurRad="38100" dist="38100" dir="2700000" algn="tl">
                  <a:srgbClr val="C0C0C0"/>
                </a:outerShdw>
              </a:effectLst>
            </a:endParaRPr>
          </a:p>
        </p:txBody>
      </p:sp>
      <p:sp>
        <p:nvSpPr>
          <p:cNvPr id="49184" name="Text Box 32"/>
          <p:cNvSpPr txBox="1">
            <a:spLocks noChangeArrowheads="1"/>
          </p:cNvSpPr>
          <p:nvPr/>
        </p:nvSpPr>
        <p:spPr bwMode="auto">
          <a:xfrm>
            <a:off x="2195513" y="3770313"/>
            <a:ext cx="1152525" cy="519112"/>
          </a:xfrm>
          <a:prstGeom prst="rect">
            <a:avLst/>
          </a:prstGeom>
          <a:noFill/>
          <a:ln w="12700">
            <a:noFill/>
            <a:miter lim="800000"/>
            <a:headEnd/>
            <a:tailEnd/>
          </a:ln>
          <a:effectLst/>
        </p:spPr>
        <p:txBody>
          <a:bodyPr>
            <a:spAutoFit/>
          </a:bodyPr>
          <a:lstStyle/>
          <a:p>
            <a:pPr>
              <a:spcBef>
                <a:spcPct val="50000"/>
              </a:spcBef>
              <a:defRPr/>
            </a:pPr>
            <a:r>
              <a:rPr lang="es-CO" sz="2800" b="1">
                <a:solidFill>
                  <a:srgbClr val="FF3300"/>
                </a:solidFill>
                <a:effectLst>
                  <a:outerShdw blurRad="38100" dist="38100" dir="2700000" algn="tl">
                    <a:srgbClr val="C0C0C0"/>
                  </a:outerShdw>
                </a:effectLst>
              </a:rPr>
              <a:t>1.947</a:t>
            </a:r>
            <a:endParaRPr lang="es-ES" sz="2800" b="1">
              <a:solidFill>
                <a:srgbClr val="FF3300"/>
              </a:solidFill>
              <a:effectLst>
                <a:outerShdw blurRad="38100" dist="38100" dir="2700000" algn="tl">
                  <a:srgbClr val="C0C0C0"/>
                </a:outerShdw>
              </a:effectLst>
            </a:endParaRPr>
          </a:p>
        </p:txBody>
      </p:sp>
      <p:sp>
        <p:nvSpPr>
          <p:cNvPr id="30732" name="Rectangle 7"/>
          <p:cNvSpPr>
            <a:spLocks noChangeArrowheads="1"/>
          </p:cNvSpPr>
          <p:nvPr/>
        </p:nvSpPr>
        <p:spPr bwMode="auto">
          <a:xfrm>
            <a:off x="2293938" y="4560888"/>
            <a:ext cx="6850062" cy="884336"/>
          </a:xfrm>
          <a:prstGeom prst="rect">
            <a:avLst/>
          </a:prstGeom>
          <a:noFill/>
          <a:ln w="12700">
            <a:noFill/>
            <a:miter lim="800000"/>
            <a:headEnd/>
            <a:tailEnd/>
          </a:ln>
        </p:spPr>
        <p:txBody>
          <a:bodyPr lIns="90488" tIns="44450" rIns="90488" bIns="44450" anchor="ctr"/>
          <a:lstStyle/>
          <a:p>
            <a:pPr algn="just"/>
            <a:r>
              <a:rPr lang="es-ES_tradnl" sz="1600" b="1" dirty="0"/>
              <a:t>Dependencia del Ministerio de Industria </a:t>
            </a:r>
          </a:p>
          <a:p>
            <a:pPr algn="just">
              <a:buFontTx/>
              <a:buChar char="•"/>
            </a:pPr>
            <a:r>
              <a:rPr lang="es-ES_tradnl" sz="1400" i="1" dirty="0"/>
              <a:t>En 1931 se expide la ley 134 del 7 de diciembre “sobre sociedades cooperativas” generando exenciones, políticas de estimulo y reglamentación para el desarrollo de las cooperativas.   Los asuntos de las cooperativas quedaban a cargo del Ministerio de Industria</a:t>
            </a:r>
          </a:p>
          <a:p>
            <a:pPr algn="just"/>
            <a:endParaRPr lang="es-ES_tradnl" sz="1000" dirty="0">
              <a:solidFill>
                <a:schemeClr val="hlink"/>
              </a:solidFill>
            </a:endParaRPr>
          </a:p>
        </p:txBody>
      </p:sp>
      <p:sp>
        <p:nvSpPr>
          <p:cNvPr id="30733" name="Rectangle 7"/>
          <p:cNvSpPr>
            <a:spLocks noChangeArrowheads="1"/>
          </p:cNvSpPr>
          <p:nvPr/>
        </p:nvSpPr>
        <p:spPr bwMode="auto">
          <a:xfrm>
            <a:off x="3419873" y="3506788"/>
            <a:ext cx="5256584" cy="1141412"/>
          </a:xfrm>
          <a:prstGeom prst="rect">
            <a:avLst/>
          </a:prstGeom>
          <a:noFill/>
          <a:ln w="12700">
            <a:noFill/>
            <a:miter lim="800000"/>
            <a:headEnd/>
            <a:tailEnd/>
          </a:ln>
        </p:spPr>
        <p:txBody>
          <a:bodyPr lIns="90488" tIns="44450" rIns="90488" bIns="44450" anchor="ctr"/>
          <a:lstStyle/>
          <a:p>
            <a:endParaRPr lang="es-ES_tradnl" sz="1000" i="1" dirty="0"/>
          </a:p>
          <a:p>
            <a:pPr>
              <a:buFontTx/>
              <a:buChar char="•"/>
            </a:pPr>
            <a:r>
              <a:rPr lang="es-ES_tradnl" sz="1400" i="1" dirty="0"/>
              <a:t>En 1947 se crea la superintendencia de cooperativas, dependiente del ministerio de trabajo, higiene y previsión social.; </a:t>
            </a:r>
            <a:r>
              <a:rPr lang="es-ES_tradnl" sz="1400" dirty="0"/>
              <a:t>La superintendencia de cooperativas, funciono desde 1947 hasta 1981</a:t>
            </a:r>
            <a:r>
              <a:rPr lang="es-ES_tradnl" sz="1000" dirty="0"/>
              <a:t>.</a:t>
            </a:r>
            <a:endParaRPr lang="es-ES_tradnl" sz="1000" i="1" dirty="0">
              <a:solidFill>
                <a:schemeClr val="hlink"/>
              </a:solidFill>
            </a:endParaRPr>
          </a:p>
        </p:txBody>
      </p:sp>
      <p:sp>
        <p:nvSpPr>
          <p:cNvPr id="30734" name="Rectangle 3"/>
          <p:cNvSpPr>
            <a:spLocks noChangeArrowheads="1"/>
          </p:cNvSpPr>
          <p:nvPr/>
        </p:nvSpPr>
        <p:spPr bwMode="auto">
          <a:xfrm>
            <a:off x="4427984" y="2744788"/>
            <a:ext cx="4273104" cy="900112"/>
          </a:xfrm>
          <a:prstGeom prst="rect">
            <a:avLst/>
          </a:prstGeom>
          <a:noFill/>
          <a:ln w="9525">
            <a:noFill/>
            <a:miter lim="800000"/>
            <a:headEnd/>
            <a:tailEnd/>
          </a:ln>
        </p:spPr>
        <p:txBody>
          <a:bodyPr lIns="90488" tIns="44450" rIns="90488" bIns="44450"/>
          <a:lstStyle/>
          <a:p>
            <a:pPr marL="342900" indent="-342900" algn="just" eaLnBrk="0" hangingPunct="0">
              <a:lnSpc>
                <a:spcPct val="80000"/>
              </a:lnSpc>
              <a:spcBef>
                <a:spcPct val="20000"/>
              </a:spcBef>
            </a:pPr>
            <a:r>
              <a:rPr lang="es-ES_tradnl" sz="2000" b="1" dirty="0"/>
              <a:t>DANCOOP </a:t>
            </a:r>
          </a:p>
          <a:p>
            <a:pPr marL="342900" indent="-342900" algn="just" eaLnBrk="0" hangingPunct="0">
              <a:lnSpc>
                <a:spcPct val="80000"/>
              </a:lnSpc>
              <a:spcBef>
                <a:spcPct val="20000"/>
              </a:spcBef>
              <a:buFontTx/>
              <a:buChar char="•"/>
            </a:pPr>
            <a:r>
              <a:rPr lang="es-ES_tradnl" sz="1100" i="1" dirty="0"/>
              <a:t>En 1981 con la ley 24 del 24 de febrero, nace el Departamento Administrativo Nacional de Cooperativas DANCOOP, el cual funciono  hasta la expedición  de la ley 454 de 1998</a:t>
            </a:r>
          </a:p>
          <a:p>
            <a:pPr marL="342900" indent="-342900" algn="just">
              <a:lnSpc>
                <a:spcPct val="80000"/>
              </a:lnSpc>
            </a:pPr>
            <a:endParaRPr lang="es-ES_tradnl" sz="1000" i="1" dirty="0"/>
          </a:p>
        </p:txBody>
      </p:sp>
      <p:sp>
        <p:nvSpPr>
          <p:cNvPr id="22" name="Rectangle 2"/>
          <p:cNvSpPr txBox="1">
            <a:spLocks noChangeArrowheads="1"/>
          </p:cNvSpPr>
          <p:nvPr/>
        </p:nvSpPr>
        <p:spPr bwMode="auto">
          <a:xfrm>
            <a:off x="477459" y="1335613"/>
            <a:ext cx="3145726" cy="1414442"/>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nchor="ctr"/>
          <a:lstStyle/>
          <a:p>
            <a:pPr algn="ctr" eaLnBrk="0" hangingPunct="0">
              <a:defRPr/>
            </a:pPr>
            <a:r>
              <a:rPr lang="es-ES_tradnl" sz="2000" b="1" i="1" dirty="0">
                <a:solidFill>
                  <a:schemeClr val="tx1"/>
                </a:solidFill>
              </a:rPr>
              <a:t>Resumen desarrollo normativo  institucional</a:t>
            </a:r>
            <a:endParaRPr lang="en-US" sz="2000" b="1" i="1" dirty="0">
              <a:solidFill>
                <a:schemeClr val="tx1"/>
              </a:solidFill>
            </a:endParaRPr>
          </a:p>
        </p:txBody>
      </p:sp>
      <p:sp>
        <p:nvSpPr>
          <p:cNvPr id="30738" name="Text Box 11"/>
          <p:cNvSpPr txBox="1">
            <a:spLocks noChangeArrowheads="1"/>
          </p:cNvSpPr>
          <p:nvPr/>
        </p:nvSpPr>
        <p:spPr bwMode="auto">
          <a:xfrm>
            <a:off x="5508625" y="1935163"/>
            <a:ext cx="3281363" cy="769441"/>
          </a:xfrm>
          <a:prstGeom prst="rect">
            <a:avLst/>
          </a:prstGeom>
          <a:noFill/>
          <a:ln w="9525">
            <a:noFill/>
            <a:miter lim="800000"/>
            <a:headEnd/>
            <a:tailEnd/>
          </a:ln>
        </p:spPr>
        <p:txBody>
          <a:bodyPr>
            <a:spAutoFit/>
          </a:bodyPr>
          <a:lstStyle/>
          <a:p>
            <a:pPr algn="just"/>
            <a:r>
              <a:rPr lang="es-MX" sz="2000" b="1" dirty="0"/>
              <a:t>Ley 079 de 1988</a:t>
            </a:r>
          </a:p>
          <a:p>
            <a:pPr algn="just"/>
            <a:r>
              <a:rPr lang="es-MX" sz="1200" i="1" dirty="0"/>
              <a:t>a se expide la ley 079 de 1988, por medio de la cual </a:t>
            </a:r>
            <a:r>
              <a:rPr lang="es-MX" sz="1200" i="1" dirty="0" smtClean="0"/>
              <a:t> </a:t>
            </a:r>
            <a:r>
              <a:rPr lang="es-MX" sz="1200" i="1" dirty="0"/>
              <a:t>se actualiza la legislación cooperativa.</a:t>
            </a:r>
            <a:endParaRPr lang="es-ES" sz="1200" b="1" i="1" dirty="0"/>
          </a:p>
        </p:txBody>
      </p:sp>
      <p:sp>
        <p:nvSpPr>
          <p:cNvPr id="30739" name="Line 14"/>
          <p:cNvSpPr>
            <a:spLocks noChangeShapeType="1"/>
          </p:cNvSpPr>
          <p:nvPr/>
        </p:nvSpPr>
        <p:spPr bwMode="auto">
          <a:xfrm flipV="1">
            <a:off x="6373813" y="1196975"/>
            <a:ext cx="0" cy="719138"/>
          </a:xfrm>
          <a:prstGeom prst="line">
            <a:avLst/>
          </a:prstGeom>
          <a:noFill/>
          <a:ln w="76200">
            <a:solidFill>
              <a:schemeClr val="tx2"/>
            </a:solidFill>
            <a:round/>
            <a:headEnd/>
            <a:tailEnd/>
          </a:ln>
        </p:spPr>
        <p:txBody>
          <a:bodyPr wrap="none"/>
          <a:lstStyle/>
          <a:p>
            <a:endParaRPr lang="es-CO"/>
          </a:p>
        </p:txBody>
      </p:sp>
      <p:sp>
        <p:nvSpPr>
          <p:cNvPr id="30740" name="Line 14"/>
          <p:cNvSpPr>
            <a:spLocks noChangeShapeType="1"/>
          </p:cNvSpPr>
          <p:nvPr/>
        </p:nvSpPr>
        <p:spPr bwMode="auto">
          <a:xfrm flipV="1">
            <a:off x="1187450" y="5229225"/>
            <a:ext cx="0" cy="719138"/>
          </a:xfrm>
          <a:prstGeom prst="line">
            <a:avLst/>
          </a:prstGeom>
          <a:noFill/>
          <a:ln w="76200">
            <a:solidFill>
              <a:schemeClr val="tx2"/>
            </a:solidFill>
            <a:round/>
            <a:headEnd/>
            <a:tailEnd/>
          </a:ln>
        </p:spPr>
        <p:txBody>
          <a:bodyPr wrap="none"/>
          <a:lstStyle/>
          <a:p>
            <a:endParaRPr lang="es-CO"/>
          </a:p>
        </p:txBody>
      </p:sp>
      <p:grpSp>
        <p:nvGrpSpPr>
          <p:cNvPr id="6" name="Group 9"/>
          <p:cNvGrpSpPr>
            <a:grpSpLocks/>
          </p:cNvGrpSpPr>
          <p:nvPr/>
        </p:nvGrpSpPr>
        <p:grpSpPr bwMode="auto">
          <a:xfrm>
            <a:off x="1116013" y="4562475"/>
            <a:ext cx="1152525" cy="661988"/>
            <a:chOff x="2230" y="1743"/>
            <a:chExt cx="794" cy="417"/>
          </a:xfrm>
        </p:grpSpPr>
        <p:sp>
          <p:nvSpPr>
            <p:cNvPr id="30751" name="Line 10"/>
            <p:cNvSpPr>
              <a:spLocks noChangeShapeType="1"/>
            </p:cNvSpPr>
            <p:nvPr/>
          </p:nvSpPr>
          <p:spPr bwMode="auto">
            <a:xfrm>
              <a:off x="2256" y="2160"/>
              <a:ext cx="768" cy="0"/>
            </a:xfrm>
            <a:prstGeom prst="line">
              <a:avLst/>
            </a:prstGeom>
            <a:noFill/>
            <a:ln w="76200">
              <a:solidFill>
                <a:schemeClr val="tx2"/>
              </a:solidFill>
              <a:round/>
              <a:headEnd/>
              <a:tailEnd/>
            </a:ln>
          </p:spPr>
          <p:txBody>
            <a:bodyPr wrap="none"/>
            <a:lstStyle/>
            <a:p>
              <a:endParaRPr lang="es-CO"/>
            </a:p>
          </p:txBody>
        </p:sp>
        <p:sp>
          <p:nvSpPr>
            <p:cNvPr id="3" name="Text Box 12"/>
            <p:cNvSpPr txBox="1">
              <a:spLocks noChangeArrowheads="1"/>
            </p:cNvSpPr>
            <p:nvPr/>
          </p:nvSpPr>
          <p:spPr bwMode="auto">
            <a:xfrm>
              <a:off x="2230" y="1743"/>
              <a:ext cx="742" cy="327"/>
            </a:xfrm>
            <a:prstGeom prst="rect">
              <a:avLst/>
            </a:prstGeom>
            <a:noFill/>
            <a:ln w="9525">
              <a:noFill/>
              <a:miter lim="800000"/>
              <a:headEnd/>
              <a:tailEnd/>
            </a:ln>
          </p:spPr>
          <p:txBody>
            <a:bodyPr wrap="none">
              <a:spAutoFit/>
            </a:bodyPr>
            <a:lstStyle/>
            <a:p>
              <a:pPr>
                <a:defRPr/>
              </a:pPr>
              <a:r>
                <a:rPr lang="es-MX" sz="2800" b="1">
                  <a:solidFill>
                    <a:srgbClr val="FF3300"/>
                  </a:solidFill>
                  <a:effectLst>
                    <a:outerShdw blurRad="38100" dist="38100" dir="2700000" algn="tl">
                      <a:srgbClr val="C0C0C0"/>
                    </a:outerShdw>
                  </a:effectLst>
                </a:rPr>
                <a:t>1.931</a:t>
              </a:r>
              <a:endParaRPr lang="es-ES" sz="2800" b="1">
                <a:solidFill>
                  <a:srgbClr val="FF3300"/>
                </a:solidFill>
                <a:effectLst>
                  <a:outerShdw blurRad="38100" dist="38100" dir="2700000" algn="tl">
                    <a:srgbClr val="C0C0C0"/>
                  </a:outerShdw>
                </a:effectLst>
              </a:endParaRPr>
            </a:p>
          </p:txBody>
        </p:sp>
      </p:grpSp>
      <p:grpSp>
        <p:nvGrpSpPr>
          <p:cNvPr id="7" name="Group 9"/>
          <p:cNvGrpSpPr>
            <a:grpSpLocks/>
          </p:cNvGrpSpPr>
          <p:nvPr/>
        </p:nvGrpSpPr>
        <p:grpSpPr bwMode="auto">
          <a:xfrm>
            <a:off x="5364163" y="1249363"/>
            <a:ext cx="1076325" cy="661987"/>
            <a:chOff x="2230" y="1743"/>
            <a:chExt cx="846" cy="417"/>
          </a:xfrm>
        </p:grpSpPr>
        <p:sp>
          <p:nvSpPr>
            <p:cNvPr id="30749" name="Line 10"/>
            <p:cNvSpPr>
              <a:spLocks noChangeShapeType="1"/>
            </p:cNvSpPr>
            <p:nvPr/>
          </p:nvSpPr>
          <p:spPr bwMode="auto">
            <a:xfrm>
              <a:off x="2256" y="2160"/>
              <a:ext cx="768" cy="0"/>
            </a:xfrm>
            <a:prstGeom prst="line">
              <a:avLst/>
            </a:prstGeom>
            <a:noFill/>
            <a:ln w="76200">
              <a:solidFill>
                <a:schemeClr val="tx2"/>
              </a:solidFill>
              <a:round/>
              <a:headEnd/>
              <a:tailEnd/>
            </a:ln>
          </p:spPr>
          <p:txBody>
            <a:bodyPr wrap="none"/>
            <a:lstStyle/>
            <a:p>
              <a:endParaRPr lang="es-CO"/>
            </a:p>
          </p:txBody>
        </p:sp>
        <p:sp>
          <p:nvSpPr>
            <p:cNvPr id="4" name="Text Box 12"/>
            <p:cNvSpPr txBox="1">
              <a:spLocks noChangeArrowheads="1"/>
            </p:cNvSpPr>
            <p:nvPr/>
          </p:nvSpPr>
          <p:spPr bwMode="auto">
            <a:xfrm>
              <a:off x="2230" y="1743"/>
              <a:ext cx="846" cy="327"/>
            </a:xfrm>
            <a:prstGeom prst="rect">
              <a:avLst/>
            </a:prstGeom>
            <a:noFill/>
            <a:ln w="9525">
              <a:noFill/>
              <a:miter lim="800000"/>
              <a:headEnd/>
              <a:tailEnd/>
            </a:ln>
          </p:spPr>
          <p:txBody>
            <a:bodyPr wrap="none">
              <a:spAutoFit/>
            </a:bodyPr>
            <a:lstStyle/>
            <a:p>
              <a:pPr>
                <a:defRPr/>
              </a:pPr>
              <a:r>
                <a:rPr lang="es-MX" sz="2800" b="1" dirty="0">
                  <a:solidFill>
                    <a:srgbClr val="FF3300"/>
                  </a:solidFill>
                  <a:effectLst>
                    <a:outerShdw blurRad="38100" dist="38100" dir="2700000" algn="tl">
                      <a:srgbClr val="C0C0C0"/>
                    </a:outerShdw>
                  </a:effectLst>
                </a:rPr>
                <a:t>1.991</a:t>
              </a:r>
              <a:endParaRPr lang="es-ES" sz="2800" b="1" dirty="0">
                <a:solidFill>
                  <a:srgbClr val="FF3300"/>
                </a:solidFill>
                <a:effectLst>
                  <a:outerShdw blurRad="38100" dist="38100" dir="2700000" algn="tl">
                    <a:srgbClr val="C0C0C0"/>
                  </a:outerShdw>
                </a:effectLst>
              </a:endParaRPr>
            </a:p>
          </p:txBody>
        </p:sp>
      </p:grpSp>
      <p:grpSp>
        <p:nvGrpSpPr>
          <p:cNvPr id="8" name="Group 9"/>
          <p:cNvGrpSpPr>
            <a:grpSpLocks/>
          </p:cNvGrpSpPr>
          <p:nvPr/>
        </p:nvGrpSpPr>
        <p:grpSpPr bwMode="auto">
          <a:xfrm>
            <a:off x="34925" y="5300663"/>
            <a:ext cx="1152525" cy="661987"/>
            <a:chOff x="2230" y="1743"/>
            <a:chExt cx="794" cy="417"/>
          </a:xfrm>
        </p:grpSpPr>
        <p:sp>
          <p:nvSpPr>
            <p:cNvPr id="30747" name="Line 10"/>
            <p:cNvSpPr>
              <a:spLocks noChangeShapeType="1"/>
            </p:cNvSpPr>
            <p:nvPr/>
          </p:nvSpPr>
          <p:spPr bwMode="auto">
            <a:xfrm>
              <a:off x="2256" y="2160"/>
              <a:ext cx="768" cy="0"/>
            </a:xfrm>
            <a:prstGeom prst="line">
              <a:avLst/>
            </a:prstGeom>
            <a:noFill/>
            <a:ln w="76200">
              <a:solidFill>
                <a:schemeClr val="tx2"/>
              </a:solidFill>
              <a:round/>
              <a:headEnd/>
              <a:tailEnd/>
            </a:ln>
          </p:spPr>
          <p:txBody>
            <a:bodyPr wrap="none"/>
            <a:lstStyle/>
            <a:p>
              <a:endParaRPr lang="es-CO"/>
            </a:p>
          </p:txBody>
        </p:sp>
        <p:sp>
          <p:nvSpPr>
            <p:cNvPr id="15381" name="Text Box 12"/>
            <p:cNvSpPr txBox="1">
              <a:spLocks noChangeArrowheads="1"/>
            </p:cNvSpPr>
            <p:nvPr/>
          </p:nvSpPr>
          <p:spPr bwMode="auto">
            <a:xfrm>
              <a:off x="2230" y="1743"/>
              <a:ext cx="742" cy="327"/>
            </a:xfrm>
            <a:prstGeom prst="rect">
              <a:avLst/>
            </a:prstGeom>
            <a:noFill/>
            <a:ln w="9525">
              <a:noFill/>
              <a:miter lim="800000"/>
              <a:headEnd/>
              <a:tailEnd/>
            </a:ln>
          </p:spPr>
          <p:txBody>
            <a:bodyPr wrap="none">
              <a:spAutoFit/>
            </a:bodyPr>
            <a:lstStyle/>
            <a:p>
              <a:pPr>
                <a:defRPr/>
              </a:pPr>
              <a:r>
                <a:rPr lang="es-MX" sz="2800" b="1">
                  <a:solidFill>
                    <a:srgbClr val="FF3300"/>
                  </a:solidFill>
                  <a:effectLst>
                    <a:outerShdw blurRad="38100" dist="38100" dir="2700000" algn="tl">
                      <a:srgbClr val="C0C0C0"/>
                    </a:outerShdw>
                  </a:effectLst>
                </a:rPr>
                <a:t>1.916</a:t>
              </a:r>
              <a:endParaRPr lang="es-ES" sz="2800" b="1">
                <a:solidFill>
                  <a:srgbClr val="FF3300"/>
                </a:solidFill>
                <a:effectLst>
                  <a:outerShdw blurRad="38100" dist="38100" dir="2700000" algn="tl">
                    <a:srgbClr val="C0C0C0"/>
                  </a:outerShdw>
                </a:effectLst>
              </a:endParaRPr>
            </a:p>
          </p:txBody>
        </p:sp>
      </p:grpSp>
      <p:sp>
        <p:nvSpPr>
          <p:cNvPr id="17446" name="Text Box 6"/>
          <p:cNvSpPr txBox="1">
            <a:spLocks noChangeArrowheads="1"/>
          </p:cNvSpPr>
          <p:nvPr/>
        </p:nvSpPr>
        <p:spPr bwMode="auto">
          <a:xfrm>
            <a:off x="107950" y="6157913"/>
            <a:ext cx="3527425" cy="366712"/>
          </a:xfrm>
          <a:prstGeom prst="rect">
            <a:avLst/>
          </a:prstGeom>
          <a:noFill/>
          <a:ln w="9525">
            <a:noFill/>
            <a:miter lim="800000"/>
            <a:headEnd/>
            <a:tailEnd/>
          </a:ln>
        </p:spPr>
        <p:txBody>
          <a:bodyPr>
            <a:spAutoFit/>
          </a:bodyPr>
          <a:lstStyle/>
          <a:p>
            <a:pPr algn="ctr">
              <a:defRPr/>
            </a:pPr>
            <a:r>
              <a:rPr lang="es-MX" b="1" i="1" dirty="0">
                <a:effectLst>
                  <a:outerShdw blurRad="38100" dist="38100" dir="2700000" algn="tl">
                    <a:srgbClr val="000000">
                      <a:alpha val="43137"/>
                    </a:srgbClr>
                  </a:outerShdw>
                </a:effectLst>
              </a:rPr>
              <a:t>Constitución política de 1886</a:t>
            </a:r>
            <a:endParaRPr lang="es-ES_tradnl" i="1" dirty="0">
              <a:effectLst>
                <a:outerShdw blurRad="38100" dist="38100" dir="2700000" algn="tl">
                  <a:srgbClr val="000000">
                    <a:alpha val="43137"/>
                  </a:srgbClr>
                </a:outerShdw>
              </a:effectLst>
            </a:endParaRPr>
          </a:p>
        </p:txBody>
      </p:sp>
      <p:sp>
        <p:nvSpPr>
          <p:cNvPr id="17447" name="Text Box 39"/>
          <p:cNvSpPr txBox="1">
            <a:spLocks noChangeArrowheads="1"/>
          </p:cNvSpPr>
          <p:nvPr/>
        </p:nvSpPr>
        <p:spPr bwMode="auto">
          <a:xfrm>
            <a:off x="1258888" y="5445125"/>
            <a:ext cx="5401344" cy="1200329"/>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pPr>
              <a:spcBef>
                <a:spcPct val="50000"/>
              </a:spcBef>
              <a:defRPr/>
            </a:pPr>
            <a:r>
              <a:rPr lang="es-ES_tradnl" b="1" i="1" dirty="0">
                <a:solidFill>
                  <a:srgbClr val="CC3300"/>
                </a:solidFill>
              </a:rPr>
              <a:t>La ley 031 de 1916</a:t>
            </a:r>
            <a:r>
              <a:rPr lang="es-ES_tradnl" b="1" i="1" dirty="0">
                <a:solidFill>
                  <a:schemeClr val="tx2"/>
                </a:solidFill>
              </a:rPr>
              <a:t> “De fomento al ahorro y crédito”,  incorpora la cooperativas de consumo y asociaciones mutuarias.</a:t>
            </a:r>
            <a:br>
              <a:rPr lang="es-ES_tradnl" b="1" i="1" dirty="0">
                <a:solidFill>
                  <a:schemeClr val="tx2"/>
                </a:solidFill>
              </a:rPr>
            </a:br>
            <a:endParaRPr lang="es-ES" b="1" i="1" dirty="0">
              <a:solidFill>
                <a:schemeClr val="tx2"/>
              </a:solidFill>
            </a:endParaRPr>
          </a:p>
        </p:txBody>
      </p:sp>
      <p:sp>
        <p:nvSpPr>
          <p:cNvPr id="17448" name="Text Box 6"/>
          <p:cNvSpPr txBox="1">
            <a:spLocks noChangeArrowheads="1"/>
          </p:cNvSpPr>
          <p:nvPr/>
        </p:nvSpPr>
        <p:spPr bwMode="auto">
          <a:xfrm>
            <a:off x="6300788" y="1335088"/>
            <a:ext cx="2592387" cy="581025"/>
          </a:xfrm>
          <a:prstGeom prst="rect">
            <a:avLst/>
          </a:prstGeom>
          <a:noFill/>
          <a:ln w="9525">
            <a:noFill/>
            <a:miter lim="800000"/>
            <a:headEnd/>
            <a:tailEnd/>
          </a:ln>
        </p:spPr>
        <p:txBody>
          <a:bodyPr>
            <a:spAutoFit/>
          </a:bodyPr>
          <a:lstStyle/>
          <a:p>
            <a:pPr algn="ctr">
              <a:defRPr/>
            </a:pPr>
            <a:r>
              <a:rPr lang="es-MX" sz="1600" b="1" i="1" dirty="0">
                <a:effectLst>
                  <a:outerShdw blurRad="38100" dist="38100" dir="2700000" algn="tl">
                    <a:srgbClr val="C0C0C0"/>
                  </a:outerShdw>
                </a:effectLst>
              </a:rPr>
              <a:t>Constitución política de Colombia1991</a:t>
            </a:r>
            <a:endParaRPr lang="es-ES_tradnl" sz="1600" b="1" i="1" dirty="0">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p:nvPr>
        </p:nvSpPr>
        <p:spPr/>
        <p:txBody>
          <a:bodyPr/>
          <a:lstStyle/>
          <a:p>
            <a:endParaRPr lang="es-CO" dirty="0" smtClean="0"/>
          </a:p>
          <a:p>
            <a:endParaRPr lang="es-CO" dirty="0" smtClean="0"/>
          </a:p>
          <a:p>
            <a:endParaRPr lang="es-CO" dirty="0" smtClean="0"/>
          </a:p>
          <a:p>
            <a:pPr algn="ctr"/>
            <a:endParaRPr lang="es-CO" sz="4000" dirty="0" smtClean="0"/>
          </a:p>
          <a:p>
            <a:pPr algn="ctr">
              <a:buNone/>
            </a:pPr>
            <a:r>
              <a:rPr lang="es-CO" sz="4000" dirty="0" smtClean="0"/>
              <a:t>GRACIAS</a:t>
            </a:r>
            <a:endParaRPr lang="es-CO" sz="40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7173416"/>
            <a:ext cx="9144000" cy="371514"/>
          </a:xfrm>
          <a:prstGeom prst="rect">
            <a:avLst/>
          </a:prstGeom>
          <a:solidFill>
            <a:schemeClr val="folHlink"/>
          </a:solidFill>
          <a:ln w="9525">
            <a:noFill/>
            <a:miter lim="800000"/>
            <a:headEnd/>
            <a:tailEnd/>
          </a:ln>
          <a:effectLst/>
        </p:spPr>
        <p:txBody>
          <a:bodyPr wrap="square" lIns="90000" tIns="46800" rIns="90000" bIns="46800">
            <a:spAutoFit/>
          </a:bodyPr>
          <a:lstStyle/>
          <a:p>
            <a:pPr marL="341313" indent="-341313" algn="ctr" defTabSz="449263">
              <a:spcBef>
                <a:spcPts val="70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s-ES" i="1" dirty="0"/>
          </a:p>
        </p:txBody>
      </p:sp>
      <p:sp>
        <p:nvSpPr>
          <p:cNvPr id="20485" name="Text Box 5"/>
          <p:cNvSpPr txBox="1">
            <a:spLocks noChangeArrowheads="1"/>
          </p:cNvSpPr>
          <p:nvPr/>
        </p:nvSpPr>
        <p:spPr bwMode="auto">
          <a:xfrm>
            <a:off x="7019925" y="6092825"/>
            <a:ext cx="2016125" cy="276225"/>
          </a:xfrm>
          <a:prstGeom prst="rect">
            <a:avLst/>
          </a:prstGeom>
          <a:noFill/>
          <a:ln w="9525">
            <a:noFill/>
            <a:miter lim="800000"/>
            <a:headEnd/>
            <a:tailEnd/>
          </a:ln>
          <a:effectLst/>
        </p:spPr>
        <p:txBody>
          <a:bodyPr>
            <a:spAutoFit/>
          </a:bodyPr>
          <a:lstStyle/>
          <a:p>
            <a:pPr algn="ctr"/>
            <a:r>
              <a:rPr lang="es-ES" sz="600"/>
              <a:t>DANSOCIAL GCAL F05</a:t>
            </a:r>
          </a:p>
          <a:p>
            <a:pPr algn="ctr"/>
            <a:r>
              <a:rPr lang="es-ES" sz="600"/>
              <a:t>VERSION 02 FECHA DE EDICION 31/07/08</a:t>
            </a:r>
          </a:p>
        </p:txBody>
      </p:sp>
      <p:sp>
        <p:nvSpPr>
          <p:cNvPr id="20486" name="AutoShape 6">
            <a:hlinkClick r:id="rId2" action="ppaction://hlinkfile"/>
          </p:cNvPr>
          <p:cNvSpPr>
            <a:spLocks noChangeArrowheads="1"/>
          </p:cNvSpPr>
          <p:nvPr/>
        </p:nvSpPr>
        <p:spPr bwMode="auto">
          <a:xfrm>
            <a:off x="971550" y="1484784"/>
            <a:ext cx="7037388" cy="762000"/>
          </a:xfrm>
          <a:prstGeom prst="cube">
            <a:avLst>
              <a:gd name="adj" fmla="val 25000"/>
            </a:avLst>
          </a:prstGeom>
          <a:gradFill rotWithShape="1">
            <a:gsLst>
              <a:gs pos="0">
                <a:srgbClr val="FFFF99">
                  <a:gamma/>
                  <a:shade val="69804"/>
                  <a:invGamma/>
                </a:srgbClr>
              </a:gs>
              <a:gs pos="50000">
                <a:srgbClr val="FFFF99"/>
              </a:gs>
              <a:gs pos="100000">
                <a:srgbClr val="FFFF99">
                  <a:gamma/>
                  <a:shade val="69804"/>
                  <a:invGamma/>
                </a:srgbClr>
              </a:gs>
            </a:gsLst>
            <a:lin ang="0" scaled="1"/>
          </a:gradFill>
          <a:ln w="9525">
            <a:noFill/>
            <a:miter lim="800000"/>
            <a:headEnd/>
            <a:tailEnd/>
          </a:ln>
          <a:effectLst/>
        </p:spPr>
        <p:txBody>
          <a:bodyPr wrap="none" anchor="ctr"/>
          <a:lstStyle/>
          <a:p>
            <a:pPr algn="ctr" eaLnBrk="0" hangingPunct="0"/>
            <a:r>
              <a:rPr lang="es-ES_tradnl" sz="3200" b="1">
                <a:solidFill>
                  <a:schemeClr val="accent2"/>
                </a:solidFill>
                <a:latin typeface="Tahoma" pitchFamily="34" charset="0"/>
                <a:cs typeface="Arial" pitchFamily="34" charset="0"/>
              </a:rPr>
              <a:t>REVISIÓN POR LA ENTIDAD</a:t>
            </a:r>
          </a:p>
        </p:txBody>
      </p:sp>
      <p:sp>
        <p:nvSpPr>
          <p:cNvPr id="20487" name="Text Box 7"/>
          <p:cNvSpPr txBox="1">
            <a:spLocks noChangeArrowheads="1"/>
          </p:cNvSpPr>
          <p:nvPr/>
        </p:nvSpPr>
        <p:spPr bwMode="auto">
          <a:xfrm>
            <a:off x="1279525" y="3244850"/>
            <a:ext cx="1382713" cy="457200"/>
          </a:xfrm>
          <a:prstGeom prst="rect">
            <a:avLst/>
          </a:prstGeom>
          <a:gradFill rotWithShape="1">
            <a:gsLst>
              <a:gs pos="0">
                <a:srgbClr val="EAEAEA">
                  <a:gamma/>
                  <a:shade val="60392"/>
                  <a:invGamma/>
                </a:srgbClr>
              </a:gs>
              <a:gs pos="50000">
                <a:srgbClr val="EAEAEA"/>
              </a:gs>
              <a:gs pos="100000">
                <a:srgbClr val="EAEAEA">
                  <a:gamma/>
                  <a:shade val="60392"/>
                  <a:invGamma/>
                </a:srgbClr>
              </a:gs>
            </a:gsLst>
            <a:lin ang="0" scaled="1"/>
          </a:gradFill>
          <a:ln w="12700">
            <a:noFill/>
            <a:miter lim="800000"/>
            <a:headEnd/>
            <a:tailEnd/>
          </a:ln>
          <a:effectLst/>
          <a:scene3d>
            <a:camera prst="legacyObliqueTopRight"/>
            <a:lightRig rig="legacyFlat3" dir="b"/>
          </a:scene3d>
          <a:sp3d extrusionH="430200" prstMaterial="legacyMatte">
            <a:bevelT w="13500" h="13500" prst="angle"/>
            <a:bevelB w="13500" h="13500" prst="angle"/>
            <a:extrusionClr>
              <a:srgbClr val="EAEAEA"/>
            </a:extrusionClr>
          </a:sp3d>
        </p:spPr>
        <p:txBody>
          <a:bodyPr wrap="none">
            <a:spAutoFit/>
            <a:flatTx/>
          </a:bodyPr>
          <a:lstStyle/>
          <a:p>
            <a:pPr eaLnBrk="0" hangingPunct="0"/>
            <a:r>
              <a:rPr lang="es-ES_tradnl" sz="2400">
                <a:solidFill>
                  <a:srgbClr val="000000"/>
                </a:solidFill>
                <a:latin typeface="Tahoma" pitchFamily="34" charset="0"/>
                <a:cs typeface="Arial" pitchFamily="34" charset="0"/>
              </a:rPr>
              <a:t>REVISAR</a:t>
            </a:r>
          </a:p>
        </p:txBody>
      </p:sp>
      <p:sp>
        <p:nvSpPr>
          <p:cNvPr id="20488" name="Text Box 8"/>
          <p:cNvSpPr txBox="1">
            <a:spLocks noChangeArrowheads="1"/>
          </p:cNvSpPr>
          <p:nvPr/>
        </p:nvSpPr>
        <p:spPr bwMode="auto">
          <a:xfrm>
            <a:off x="1371600" y="3968750"/>
            <a:ext cx="1146175" cy="457200"/>
          </a:xfrm>
          <a:prstGeom prst="rect">
            <a:avLst/>
          </a:prstGeom>
          <a:solidFill>
            <a:srgbClr val="FFFF99"/>
          </a:solidFill>
          <a:ln w="12700">
            <a:noFill/>
            <a:miter lim="800000"/>
            <a:headEnd/>
            <a:tailEnd/>
          </a:ln>
          <a:effectLst/>
          <a:scene3d>
            <a:camera prst="legacyObliqueTopRight"/>
            <a:lightRig rig="legacyFlat3" dir="b"/>
          </a:scene3d>
          <a:sp3d extrusionH="430200" prstMaterial="legacyMatte">
            <a:bevelT w="13500" h="13500" prst="angle"/>
            <a:bevelB w="13500" h="13500" prst="angle"/>
            <a:extrusionClr>
              <a:srgbClr val="FFFF99"/>
            </a:extrusionClr>
          </a:sp3d>
        </p:spPr>
        <p:txBody>
          <a:bodyPr wrap="none">
            <a:spAutoFit/>
            <a:flatTx/>
          </a:bodyPr>
          <a:lstStyle/>
          <a:p>
            <a:pPr eaLnBrk="0" hangingPunct="0"/>
            <a:r>
              <a:rPr lang="es-ES_tradnl" sz="2400">
                <a:solidFill>
                  <a:srgbClr val="000000"/>
                </a:solidFill>
                <a:latin typeface="Tahoma" pitchFamily="34" charset="0"/>
                <a:cs typeface="Arial" pitchFamily="34" charset="0"/>
              </a:rPr>
              <a:t>Aptitud</a:t>
            </a:r>
          </a:p>
        </p:txBody>
      </p:sp>
      <p:grpSp>
        <p:nvGrpSpPr>
          <p:cNvPr id="2" name="Group 9"/>
          <p:cNvGrpSpPr>
            <a:grpSpLocks/>
          </p:cNvGrpSpPr>
          <p:nvPr/>
        </p:nvGrpSpPr>
        <p:grpSpPr bwMode="auto">
          <a:xfrm>
            <a:off x="304800" y="3519488"/>
            <a:ext cx="914400" cy="2247900"/>
            <a:chOff x="432" y="1656"/>
            <a:chExt cx="576" cy="1416"/>
          </a:xfrm>
        </p:grpSpPr>
        <p:cxnSp>
          <p:nvCxnSpPr>
            <p:cNvPr id="20490" name="AutoShape 10"/>
            <p:cNvCxnSpPr>
              <a:cxnSpLocks noChangeShapeType="1"/>
              <a:stCxn id="20487" idx="1"/>
              <a:endCxn id="20493" idx="0"/>
            </p:cNvCxnSpPr>
            <p:nvPr/>
          </p:nvCxnSpPr>
          <p:spPr bwMode="auto">
            <a:xfrm rot="10800000" flipV="1">
              <a:off x="432" y="1656"/>
              <a:ext cx="374" cy="1416"/>
            </a:xfrm>
            <a:prstGeom prst="bentConnector2">
              <a:avLst/>
            </a:prstGeom>
            <a:noFill/>
            <a:ln w="38100">
              <a:solidFill>
                <a:schemeClr val="tx1"/>
              </a:solidFill>
              <a:miter lim="800000"/>
              <a:headEnd/>
              <a:tailEnd/>
            </a:ln>
            <a:effectLst/>
          </p:spPr>
        </p:cxnSp>
        <p:sp>
          <p:nvSpPr>
            <p:cNvPr id="20491" name="Line 11"/>
            <p:cNvSpPr>
              <a:spLocks noChangeShapeType="1"/>
            </p:cNvSpPr>
            <p:nvPr/>
          </p:nvSpPr>
          <p:spPr bwMode="auto">
            <a:xfrm>
              <a:off x="432" y="2160"/>
              <a:ext cx="576" cy="0"/>
            </a:xfrm>
            <a:prstGeom prst="line">
              <a:avLst/>
            </a:prstGeom>
            <a:noFill/>
            <a:ln w="38100">
              <a:solidFill>
                <a:schemeClr val="tx1"/>
              </a:solidFill>
              <a:round/>
              <a:headEnd/>
              <a:tailEnd type="triangle" w="med" len="med"/>
            </a:ln>
            <a:effectLst/>
          </p:spPr>
          <p:txBody>
            <a:bodyPr wrap="none" anchor="ctr"/>
            <a:lstStyle/>
            <a:p>
              <a:endParaRPr lang="es-CO"/>
            </a:p>
          </p:txBody>
        </p:sp>
        <p:sp>
          <p:nvSpPr>
            <p:cNvPr id="20492" name="Line 12"/>
            <p:cNvSpPr>
              <a:spLocks noChangeShapeType="1"/>
            </p:cNvSpPr>
            <p:nvPr/>
          </p:nvSpPr>
          <p:spPr bwMode="auto">
            <a:xfrm>
              <a:off x="432" y="2640"/>
              <a:ext cx="576" cy="0"/>
            </a:xfrm>
            <a:prstGeom prst="line">
              <a:avLst/>
            </a:prstGeom>
            <a:noFill/>
            <a:ln w="38100">
              <a:solidFill>
                <a:schemeClr val="tx1"/>
              </a:solidFill>
              <a:round/>
              <a:headEnd/>
              <a:tailEnd type="triangle" w="med" len="med"/>
            </a:ln>
            <a:effectLst/>
          </p:spPr>
          <p:txBody>
            <a:bodyPr wrap="none" anchor="ctr"/>
            <a:lstStyle/>
            <a:p>
              <a:endParaRPr lang="es-CO"/>
            </a:p>
          </p:txBody>
        </p:sp>
        <p:sp>
          <p:nvSpPr>
            <p:cNvPr id="20493" name="Line 13"/>
            <p:cNvSpPr>
              <a:spLocks noChangeShapeType="1"/>
            </p:cNvSpPr>
            <p:nvPr/>
          </p:nvSpPr>
          <p:spPr bwMode="auto">
            <a:xfrm>
              <a:off x="432" y="3072"/>
              <a:ext cx="576" cy="0"/>
            </a:xfrm>
            <a:prstGeom prst="line">
              <a:avLst/>
            </a:prstGeom>
            <a:noFill/>
            <a:ln w="38100">
              <a:solidFill>
                <a:schemeClr val="tx1"/>
              </a:solidFill>
              <a:round/>
              <a:headEnd/>
              <a:tailEnd type="triangle" w="med" len="med"/>
            </a:ln>
            <a:effectLst/>
          </p:spPr>
          <p:txBody>
            <a:bodyPr wrap="none" anchor="ctr"/>
            <a:lstStyle/>
            <a:p>
              <a:endParaRPr lang="es-CO"/>
            </a:p>
          </p:txBody>
        </p:sp>
      </p:grpSp>
      <p:sp>
        <p:nvSpPr>
          <p:cNvPr id="20494" name="Text Box 14"/>
          <p:cNvSpPr txBox="1">
            <a:spLocks noChangeArrowheads="1"/>
          </p:cNvSpPr>
          <p:nvPr/>
        </p:nvSpPr>
        <p:spPr bwMode="auto">
          <a:xfrm>
            <a:off x="1371600" y="4806950"/>
            <a:ext cx="1712913" cy="457200"/>
          </a:xfrm>
          <a:prstGeom prst="rect">
            <a:avLst/>
          </a:prstGeom>
          <a:solidFill>
            <a:srgbClr val="FFFF99"/>
          </a:solidFill>
          <a:ln w="12700">
            <a:noFill/>
            <a:miter lim="800000"/>
            <a:headEnd/>
            <a:tailEnd/>
          </a:ln>
          <a:effectLst/>
          <a:scene3d>
            <a:camera prst="legacyObliqueTopRight"/>
            <a:lightRig rig="legacyFlat3" dir="b"/>
          </a:scene3d>
          <a:sp3d extrusionH="430200" prstMaterial="legacyMatte">
            <a:bevelT w="13500" h="13500" prst="angle"/>
            <a:bevelB w="13500" h="13500" prst="angle"/>
            <a:extrusionClr>
              <a:srgbClr val="FFFF99"/>
            </a:extrusionClr>
          </a:sp3d>
        </p:spPr>
        <p:txBody>
          <a:bodyPr wrap="none">
            <a:spAutoFit/>
            <a:flatTx/>
          </a:bodyPr>
          <a:lstStyle/>
          <a:p>
            <a:pPr eaLnBrk="0" hangingPunct="0"/>
            <a:r>
              <a:rPr lang="es-ES_tradnl" sz="2400">
                <a:solidFill>
                  <a:srgbClr val="000000"/>
                </a:solidFill>
                <a:latin typeface="Tahoma" pitchFamily="34" charset="0"/>
                <a:cs typeface="Arial" pitchFamily="34" charset="0"/>
              </a:rPr>
              <a:t>Adecuación</a:t>
            </a:r>
          </a:p>
        </p:txBody>
      </p:sp>
      <p:sp>
        <p:nvSpPr>
          <p:cNvPr id="20495" name="Text Box 15"/>
          <p:cNvSpPr txBox="1">
            <a:spLocks noChangeArrowheads="1"/>
          </p:cNvSpPr>
          <p:nvPr/>
        </p:nvSpPr>
        <p:spPr bwMode="auto">
          <a:xfrm>
            <a:off x="1371600" y="5576888"/>
            <a:ext cx="1195388" cy="457200"/>
          </a:xfrm>
          <a:prstGeom prst="rect">
            <a:avLst/>
          </a:prstGeom>
          <a:solidFill>
            <a:srgbClr val="FFFF99"/>
          </a:solidFill>
          <a:ln w="12700">
            <a:noFill/>
            <a:miter lim="800000"/>
            <a:headEnd/>
            <a:tailEnd/>
          </a:ln>
          <a:effectLst/>
          <a:scene3d>
            <a:camera prst="legacyObliqueTopRight"/>
            <a:lightRig rig="legacyFlat3" dir="b"/>
          </a:scene3d>
          <a:sp3d extrusionH="430200" prstMaterial="legacyMatte">
            <a:bevelT w="13500" h="13500" prst="angle"/>
            <a:bevelB w="13500" h="13500" prst="angle"/>
            <a:extrusionClr>
              <a:srgbClr val="FFFF99"/>
            </a:extrusionClr>
          </a:sp3d>
        </p:spPr>
        <p:txBody>
          <a:bodyPr wrap="none">
            <a:spAutoFit/>
            <a:flatTx/>
          </a:bodyPr>
          <a:lstStyle/>
          <a:p>
            <a:pPr eaLnBrk="0" hangingPunct="0"/>
            <a:r>
              <a:rPr lang="es-ES_tradnl" sz="2400">
                <a:solidFill>
                  <a:srgbClr val="000000"/>
                </a:solidFill>
                <a:latin typeface="Tahoma" pitchFamily="34" charset="0"/>
                <a:cs typeface="Arial" pitchFamily="34" charset="0"/>
              </a:rPr>
              <a:t>Eficacia</a:t>
            </a:r>
          </a:p>
        </p:txBody>
      </p:sp>
      <p:sp>
        <p:nvSpPr>
          <p:cNvPr id="20496" name="Text Box 16"/>
          <p:cNvSpPr txBox="1">
            <a:spLocks noChangeArrowheads="1"/>
          </p:cNvSpPr>
          <p:nvPr/>
        </p:nvSpPr>
        <p:spPr bwMode="auto">
          <a:xfrm>
            <a:off x="5486400" y="3213100"/>
            <a:ext cx="1463675" cy="457200"/>
          </a:xfrm>
          <a:prstGeom prst="rect">
            <a:avLst/>
          </a:prstGeom>
          <a:gradFill rotWithShape="1">
            <a:gsLst>
              <a:gs pos="0">
                <a:srgbClr val="EAEAEA">
                  <a:gamma/>
                  <a:shade val="60392"/>
                  <a:invGamma/>
                </a:srgbClr>
              </a:gs>
              <a:gs pos="50000">
                <a:srgbClr val="EAEAEA"/>
              </a:gs>
              <a:gs pos="100000">
                <a:srgbClr val="EAEAEA">
                  <a:gamma/>
                  <a:shade val="60392"/>
                  <a:invGamma/>
                </a:srgbClr>
              </a:gs>
            </a:gsLst>
            <a:lin ang="0" scaled="1"/>
          </a:gradFill>
          <a:ln w="12700">
            <a:noFill/>
            <a:miter lim="800000"/>
            <a:headEnd/>
            <a:tailEnd/>
          </a:ln>
          <a:effectLst/>
          <a:scene3d>
            <a:camera prst="legacyObliqueTopRight"/>
            <a:lightRig rig="legacyFlat3" dir="b"/>
          </a:scene3d>
          <a:sp3d extrusionH="430200" prstMaterial="legacyMatte">
            <a:bevelT w="13500" h="13500" prst="angle"/>
            <a:bevelB w="13500" h="13500" prst="angle"/>
            <a:extrusionClr>
              <a:srgbClr val="EAEAEA"/>
            </a:extrusionClr>
          </a:sp3d>
        </p:spPr>
        <p:txBody>
          <a:bodyPr wrap="none">
            <a:spAutoFit/>
            <a:flatTx/>
          </a:bodyPr>
          <a:lstStyle/>
          <a:p>
            <a:pPr eaLnBrk="0" hangingPunct="0"/>
            <a:r>
              <a:rPr lang="es-ES_tradnl" sz="2400">
                <a:solidFill>
                  <a:srgbClr val="000000"/>
                </a:solidFill>
                <a:latin typeface="Tahoma" pitchFamily="34" charset="0"/>
                <a:cs typeface="Arial" pitchFamily="34" charset="0"/>
              </a:rPr>
              <a:t>CAMBIOS</a:t>
            </a:r>
          </a:p>
        </p:txBody>
      </p:sp>
      <p:grpSp>
        <p:nvGrpSpPr>
          <p:cNvPr id="3" name="Group 17"/>
          <p:cNvGrpSpPr>
            <a:grpSpLocks/>
          </p:cNvGrpSpPr>
          <p:nvPr/>
        </p:nvGrpSpPr>
        <p:grpSpPr bwMode="auto">
          <a:xfrm>
            <a:off x="4343400" y="3443288"/>
            <a:ext cx="914400" cy="2743200"/>
            <a:chOff x="3072" y="1632"/>
            <a:chExt cx="576" cy="1728"/>
          </a:xfrm>
        </p:grpSpPr>
        <p:cxnSp>
          <p:nvCxnSpPr>
            <p:cNvPr id="20498" name="AutoShape 18"/>
            <p:cNvCxnSpPr>
              <a:cxnSpLocks noChangeShapeType="1"/>
            </p:cNvCxnSpPr>
            <p:nvPr/>
          </p:nvCxnSpPr>
          <p:spPr bwMode="auto">
            <a:xfrm rot="5400000">
              <a:off x="2395" y="2309"/>
              <a:ext cx="1728" cy="374"/>
            </a:xfrm>
            <a:prstGeom prst="bentConnector3">
              <a:avLst>
                <a:gd name="adj1" fmla="val 403"/>
              </a:avLst>
            </a:prstGeom>
            <a:noFill/>
            <a:ln w="38100">
              <a:solidFill>
                <a:schemeClr val="tx1"/>
              </a:solidFill>
              <a:miter lim="800000"/>
              <a:headEnd/>
              <a:tailEnd/>
            </a:ln>
            <a:effectLst/>
          </p:spPr>
        </p:cxnSp>
        <p:sp>
          <p:nvSpPr>
            <p:cNvPr id="20499" name="Line 19"/>
            <p:cNvSpPr>
              <a:spLocks noChangeShapeType="1"/>
            </p:cNvSpPr>
            <p:nvPr/>
          </p:nvSpPr>
          <p:spPr bwMode="auto">
            <a:xfrm>
              <a:off x="3072" y="2160"/>
              <a:ext cx="576" cy="0"/>
            </a:xfrm>
            <a:prstGeom prst="line">
              <a:avLst/>
            </a:prstGeom>
            <a:noFill/>
            <a:ln w="38100">
              <a:solidFill>
                <a:schemeClr val="tx1"/>
              </a:solidFill>
              <a:round/>
              <a:headEnd/>
              <a:tailEnd type="triangle" w="med" len="med"/>
            </a:ln>
            <a:effectLst/>
          </p:spPr>
          <p:txBody>
            <a:bodyPr wrap="none" anchor="ctr"/>
            <a:lstStyle/>
            <a:p>
              <a:endParaRPr lang="es-CO"/>
            </a:p>
          </p:txBody>
        </p:sp>
        <p:sp>
          <p:nvSpPr>
            <p:cNvPr id="20500" name="Line 20"/>
            <p:cNvSpPr>
              <a:spLocks noChangeShapeType="1"/>
            </p:cNvSpPr>
            <p:nvPr/>
          </p:nvSpPr>
          <p:spPr bwMode="auto">
            <a:xfrm>
              <a:off x="3072" y="2640"/>
              <a:ext cx="576" cy="0"/>
            </a:xfrm>
            <a:prstGeom prst="line">
              <a:avLst/>
            </a:prstGeom>
            <a:noFill/>
            <a:ln w="38100">
              <a:solidFill>
                <a:schemeClr val="tx1"/>
              </a:solidFill>
              <a:round/>
              <a:headEnd/>
              <a:tailEnd type="triangle" w="med" len="med"/>
            </a:ln>
            <a:effectLst/>
          </p:spPr>
          <p:txBody>
            <a:bodyPr wrap="none" anchor="ctr"/>
            <a:lstStyle/>
            <a:p>
              <a:endParaRPr lang="es-CO"/>
            </a:p>
          </p:txBody>
        </p:sp>
        <p:sp>
          <p:nvSpPr>
            <p:cNvPr id="20501" name="Line 21"/>
            <p:cNvSpPr>
              <a:spLocks noChangeShapeType="1"/>
            </p:cNvSpPr>
            <p:nvPr/>
          </p:nvSpPr>
          <p:spPr bwMode="auto">
            <a:xfrm>
              <a:off x="3072" y="3360"/>
              <a:ext cx="576" cy="0"/>
            </a:xfrm>
            <a:prstGeom prst="line">
              <a:avLst/>
            </a:prstGeom>
            <a:noFill/>
            <a:ln w="38100">
              <a:solidFill>
                <a:schemeClr val="tx1"/>
              </a:solidFill>
              <a:round/>
              <a:headEnd/>
              <a:tailEnd type="triangle" w="med" len="med"/>
            </a:ln>
            <a:effectLst/>
          </p:spPr>
          <p:txBody>
            <a:bodyPr wrap="none" anchor="ctr"/>
            <a:lstStyle/>
            <a:p>
              <a:endParaRPr lang="es-CO"/>
            </a:p>
          </p:txBody>
        </p:sp>
      </p:grpSp>
      <p:sp>
        <p:nvSpPr>
          <p:cNvPr id="20502" name="Text Box 22"/>
          <p:cNvSpPr txBox="1">
            <a:spLocks noChangeArrowheads="1"/>
          </p:cNvSpPr>
          <p:nvPr/>
        </p:nvSpPr>
        <p:spPr bwMode="auto">
          <a:xfrm>
            <a:off x="5410200" y="3968750"/>
            <a:ext cx="3194050" cy="457200"/>
          </a:xfrm>
          <a:prstGeom prst="rect">
            <a:avLst/>
          </a:prstGeom>
          <a:solidFill>
            <a:srgbClr val="FFFF99"/>
          </a:solidFill>
          <a:ln w="12700">
            <a:noFill/>
            <a:miter lim="800000"/>
            <a:headEnd/>
            <a:tailEnd/>
          </a:ln>
          <a:effectLst/>
          <a:scene3d>
            <a:camera prst="legacyObliqueTopRight"/>
            <a:lightRig rig="legacyFlat3" dir="b"/>
          </a:scene3d>
          <a:sp3d extrusionH="430200" prstMaterial="legacyMatte">
            <a:bevelT w="13500" h="13500" prst="angle"/>
            <a:bevelB w="13500" h="13500" prst="angle"/>
            <a:extrusionClr>
              <a:srgbClr val="FFFF99"/>
            </a:extrusionClr>
          </a:sp3d>
        </p:spPr>
        <p:txBody>
          <a:bodyPr wrap="none">
            <a:spAutoFit/>
            <a:flatTx/>
          </a:bodyPr>
          <a:lstStyle/>
          <a:p>
            <a:pPr eaLnBrk="0" hangingPunct="0"/>
            <a:r>
              <a:rPr lang="es-ES_tradnl" sz="2400">
                <a:solidFill>
                  <a:srgbClr val="000000"/>
                </a:solidFill>
                <a:latin typeface="Tahoma" pitchFamily="34" charset="0"/>
                <a:cs typeface="Arial" pitchFamily="34" charset="0"/>
              </a:rPr>
              <a:t>Gestión Administrativa</a:t>
            </a:r>
          </a:p>
        </p:txBody>
      </p:sp>
      <p:sp>
        <p:nvSpPr>
          <p:cNvPr id="20503" name="Text Box 23"/>
          <p:cNvSpPr txBox="1">
            <a:spLocks noChangeArrowheads="1"/>
          </p:cNvSpPr>
          <p:nvPr/>
        </p:nvSpPr>
        <p:spPr bwMode="auto">
          <a:xfrm>
            <a:off x="5410200" y="4814888"/>
            <a:ext cx="2597150" cy="457200"/>
          </a:xfrm>
          <a:prstGeom prst="rect">
            <a:avLst/>
          </a:prstGeom>
          <a:solidFill>
            <a:srgbClr val="FFFF99"/>
          </a:solidFill>
          <a:ln w="12700">
            <a:noFill/>
            <a:miter lim="800000"/>
            <a:headEnd/>
            <a:tailEnd/>
          </a:ln>
          <a:effectLst/>
          <a:scene3d>
            <a:camera prst="legacyObliqueTopRight"/>
            <a:lightRig rig="legacyFlat3" dir="b"/>
          </a:scene3d>
          <a:sp3d extrusionH="430200" prstMaterial="legacyMatte">
            <a:bevelT w="13500" h="13500" prst="angle"/>
            <a:bevelB w="13500" h="13500" prst="angle"/>
            <a:extrusionClr>
              <a:srgbClr val="FFFF99"/>
            </a:extrusionClr>
          </a:sp3d>
        </p:spPr>
        <p:txBody>
          <a:bodyPr wrap="none">
            <a:spAutoFit/>
            <a:flatTx/>
          </a:bodyPr>
          <a:lstStyle/>
          <a:p>
            <a:pPr eaLnBrk="0" hangingPunct="0"/>
            <a:r>
              <a:rPr lang="es-ES_tradnl" sz="2400">
                <a:solidFill>
                  <a:srgbClr val="000000"/>
                </a:solidFill>
                <a:latin typeface="Tahoma" pitchFamily="34" charset="0"/>
                <a:cs typeface="Arial" pitchFamily="34" charset="0"/>
              </a:rPr>
              <a:t>Objetivos y metas</a:t>
            </a:r>
          </a:p>
        </p:txBody>
      </p:sp>
      <p:sp>
        <p:nvSpPr>
          <p:cNvPr id="20504" name="Text Box 24"/>
          <p:cNvSpPr txBox="1">
            <a:spLocks noChangeArrowheads="1"/>
          </p:cNvSpPr>
          <p:nvPr/>
        </p:nvSpPr>
        <p:spPr bwMode="auto">
          <a:xfrm>
            <a:off x="5334000" y="5568950"/>
            <a:ext cx="3265488" cy="457200"/>
          </a:xfrm>
          <a:prstGeom prst="rect">
            <a:avLst/>
          </a:prstGeom>
          <a:solidFill>
            <a:srgbClr val="FFFF99"/>
          </a:solidFill>
          <a:ln w="12700">
            <a:noFill/>
            <a:miter lim="800000"/>
            <a:headEnd/>
            <a:tailEnd/>
          </a:ln>
          <a:effectLst/>
          <a:scene3d>
            <a:camera prst="legacyObliqueTopRight"/>
            <a:lightRig rig="legacyFlat3" dir="b"/>
          </a:scene3d>
          <a:sp3d extrusionH="430200" prstMaterial="legacyMatte">
            <a:bevelT w="13500" h="13500" prst="angle"/>
            <a:bevelB w="13500" h="13500" prst="angle"/>
            <a:extrusionClr>
              <a:srgbClr val="FFFF99"/>
            </a:extrusionClr>
          </a:sp3d>
        </p:spPr>
        <p:txBody>
          <a:bodyPr wrap="none">
            <a:spAutoFit/>
            <a:flatTx/>
          </a:bodyPr>
          <a:lstStyle/>
          <a:p>
            <a:pPr eaLnBrk="0" hangingPunct="0"/>
            <a:r>
              <a:rPr lang="es-ES_tradnl" sz="2400">
                <a:solidFill>
                  <a:srgbClr val="000000"/>
                </a:solidFill>
                <a:latin typeface="Tahoma" pitchFamily="34" charset="0"/>
                <a:cs typeface="Arial" pitchFamily="34" charset="0"/>
              </a:rPr>
              <a:t>Ejecución Presupuestal</a:t>
            </a:r>
          </a:p>
        </p:txBody>
      </p:sp>
      <p:sp>
        <p:nvSpPr>
          <p:cNvPr id="20505" name="AutoShape 25"/>
          <p:cNvSpPr>
            <a:spLocks noChangeArrowheads="1"/>
          </p:cNvSpPr>
          <p:nvPr/>
        </p:nvSpPr>
        <p:spPr bwMode="auto">
          <a:xfrm>
            <a:off x="1763713" y="2460625"/>
            <a:ext cx="576262" cy="536575"/>
          </a:xfrm>
          <a:prstGeom prst="downArrow">
            <a:avLst>
              <a:gd name="adj1" fmla="val 50000"/>
              <a:gd name="adj2" fmla="val 25000"/>
            </a:avLst>
          </a:prstGeom>
          <a:gradFill rotWithShape="1">
            <a:gsLst>
              <a:gs pos="0">
                <a:srgbClr val="3366FF"/>
              </a:gs>
              <a:gs pos="100000">
                <a:srgbClr val="3366FF">
                  <a:gamma/>
                  <a:shade val="63529"/>
                  <a:invGamma/>
                </a:srgbClr>
              </a:gs>
            </a:gsLst>
            <a:lin ang="5400000" scaled="1"/>
          </a:gradFill>
          <a:ln w="9525">
            <a:noFill/>
            <a:miter lim="800000"/>
            <a:headEnd/>
            <a:tailEnd/>
          </a:ln>
          <a:effectLst/>
        </p:spPr>
        <p:txBody>
          <a:bodyPr wrap="none" anchor="ctr"/>
          <a:lstStyle/>
          <a:p>
            <a:endParaRPr lang="es-CO"/>
          </a:p>
        </p:txBody>
      </p:sp>
      <p:sp>
        <p:nvSpPr>
          <p:cNvPr id="20506" name="AutoShape 26"/>
          <p:cNvSpPr>
            <a:spLocks noChangeArrowheads="1"/>
          </p:cNvSpPr>
          <p:nvPr/>
        </p:nvSpPr>
        <p:spPr bwMode="auto">
          <a:xfrm>
            <a:off x="6156325" y="2420938"/>
            <a:ext cx="576263" cy="608012"/>
          </a:xfrm>
          <a:prstGeom prst="downArrow">
            <a:avLst>
              <a:gd name="adj1" fmla="val 50000"/>
              <a:gd name="adj2" fmla="val 26377"/>
            </a:avLst>
          </a:prstGeom>
          <a:gradFill rotWithShape="1">
            <a:gsLst>
              <a:gs pos="0">
                <a:srgbClr val="3366FF"/>
              </a:gs>
              <a:gs pos="100000">
                <a:srgbClr val="3366FF">
                  <a:gamma/>
                  <a:shade val="63529"/>
                  <a:invGamma/>
                </a:srgbClr>
              </a:gs>
            </a:gsLst>
            <a:lin ang="5400000" scaled="1"/>
          </a:gradFill>
          <a:ln w="9525">
            <a:noFill/>
            <a:miter lim="800000"/>
            <a:headEnd/>
            <a:tailEnd/>
          </a:ln>
          <a:effectLst/>
        </p:spPr>
        <p:txBody>
          <a:bodyPr wrap="none" anchor="ctr"/>
          <a:lstStyle/>
          <a:p>
            <a:endParaRPr lang="es-CO"/>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7461448"/>
            <a:ext cx="9144000" cy="371513"/>
          </a:xfrm>
          <a:prstGeom prst="rect">
            <a:avLst/>
          </a:prstGeom>
          <a:solidFill>
            <a:schemeClr val="folHlink"/>
          </a:solidFill>
          <a:ln w="9525">
            <a:noFill/>
            <a:miter lim="800000"/>
            <a:headEnd/>
            <a:tailEnd/>
          </a:ln>
          <a:effectLst/>
        </p:spPr>
        <p:txBody>
          <a:bodyPr wrap="square" lIns="90000" tIns="46800" rIns="90000" bIns="46800">
            <a:spAutoFit/>
          </a:bodyPr>
          <a:lstStyle/>
          <a:p>
            <a:pPr marL="341313" indent="-341313" algn="ctr" defTabSz="449263">
              <a:spcBef>
                <a:spcPts val="700"/>
              </a:spcBef>
              <a:buClr>
                <a:srgbClr val="CC9900"/>
              </a:buClr>
              <a:buSzPct val="6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s-ES" i="1" dirty="0"/>
          </a:p>
        </p:txBody>
      </p:sp>
      <p:sp>
        <p:nvSpPr>
          <p:cNvPr id="24579" name="Text Box 3"/>
          <p:cNvSpPr txBox="1">
            <a:spLocks noChangeArrowheads="1"/>
          </p:cNvSpPr>
          <p:nvPr/>
        </p:nvSpPr>
        <p:spPr bwMode="auto">
          <a:xfrm>
            <a:off x="7019925" y="6092825"/>
            <a:ext cx="2016125" cy="276225"/>
          </a:xfrm>
          <a:prstGeom prst="rect">
            <a:avLst/>
          </a:prstGeom>
          <a:noFill/>
          <a:ln w="9525">
            <a:noFill/>
            <a:miter lim="800000"/>
            <a:headEnd/>
            <a:tailEnd/>
          </a:ln>
          <a:effectLst/>
        </p:spPr>
        <p:txBody>
          <a:bodyPr>
            <a:spAutoFit/>
          </a:bodyPr>
          <a:lstStyle/>
          <a:p>
            <a:pPr algn="ctr"/>
            <a:r>
              <a:rPr lang="es-ES" sz="600"/>
              <a:t>DANSOCIAL GCAL F05</a:t>
            </a:r>
          </a:p>
          <a:p>
            <a:pPr algn="ctr"/>
            <a:r>
              <a:rPr lang="es-ES" sz="600"/>
              <a:t>VERSION 02 FECHA DE EDICION 31/07/08</a:t>
            </a:r>
          </a:p>
        </p:txBody>
      </p:sp>
      <p:sp>
        <p:nvSpPr>
          <p:cNvPr id="24580" name="AutoShape 4">
            <a:hlinkClick r:id="rId2" action="ppaction://hlinkfile"/>
          </p:cNvPr>
          <p:cNvSpPr>
            <a:spLocks noChangeArrowheads="1"/>
          </p:cNvSpPr>
          <p:nvPr/>
        </p:nvSpPr>
        <p:spPr bwMode="auto">
          <a:xfrm>
            <a:off x="971550" y="1597025"/>
            <a:ext cx="7037388" cy="762000"/>
          </a:xfrm>
          <a:prstGeom prst="cube">
            <a:avLst>
              <a:gd name="adj" fmla="val 25000"/>
            </a:avLst>
          </a:prstGeom>
          <a:gradFill rotWithShape="1">
            <a:gsLst>
              <a:gs pos="0">
                <a:srgbClr val="FFFF99">
                  <a:gamma/>
                  <a:shade val="69804"/>
                  <a:invGamma/>
                </a:srgbClr>
              </a:gs>
              <a:gs pos="50000">
                <a:srgbClr val="FFFF99"/>
              </a:gs>
              <a:gs pos="100000">
                <a:srgbClr val="FFFF99">
                  <a:gamma/>
                  <a:shade val="69804"/>
                  <a:invGamma/>
                </a:srgbClr>
              </a:gs>
            </a:gsLst>
            <a:lin ang="0" scaled="1"/>
          </a:gradFill>
          <a:ln w="9525">
            <a:noFill/>
            <a:miter lim="800000"/>
            <a:headEnd/>
            <a:tailEnd/>
          </a:ln>
          <a:effectLst/>
        </p:spPr>
        <p:txBody>
          <a:bodyPr wrap="none" anchor="ctr"/>
          <a:lstStyle/>
          <a:p>
            <a:pPr algn="ctr" eaLnBrk="0" hangingPunct="0"/>
            <a:r>
              <a:rPr lang="es-ES_tradnl" sz="3200" b="1">
                <a:solidFill>
                  <a:schemeClr val="accent2"/>
                </a:solidFill>
                <a:latin typeface="Tahoma" pitchFamily="34" charset="0"/>
                <a:cs typeface="Arial" pitchFamily="34" charset="0"/>
              </a:rPr>
              <a:t>ACTIVIDAD DE SUPERVISION</a:t>
            </a:r>
          </a:p>
        </p:txBody>
      </p:sp>
      <p:sp>
        <p:nvSpPr>
          <p:cNvPr id="24581" name="Text Box 5"/>
          <p:cNvSpPr txBox="1">
            <a:spLocks noChangeArrowheads="1"/>
          </p:cNvSpPr>
          <p:nvPr/>
        </p:nvSpPr>
        <p:spPr bwMode="auto">
          <a:xfrm>
            <a:off x="1279525" y="3244850"/>
            <a:ext cx="2160588" cy="457200"/>
          </a:xfrm>
          <a:prstGeom prst="rect">
            <a:avLst/>
          </a:prstGeom>
          <a:gradFill rotWithShape="1">
            <a:gsLst>
              <a:gs pos="0">
                <a:srgbClr val="EAEAEA">
                  <a:gamma/>
                  <a:shade val="60392"/>
                  <a:invGamma/>
                </a:srgbClr>
              </a:gs>
              <a:gs pos="50000">
                <a:srgbClr val="EAEAEA"/>
              </a:gs>
              <a:gs pos="100000">
                <a:srgbClr val="EAEAEA">
                  <a:gamma/>
                  <a:shade val="60392"/>
                  <a:invGamma/>
                </a:srgbClr>
              </a:gs>
            </a:gsLst>
            <a:lin ang="0" scaled="1"/>
          </a:gradFill>
          <a:ln w="12700">
            <a:noFill/>
            <a:miter lim="800000"/>
            <a:headEnd/>
            <a:tailEnd/>
          </a:ln>
          <a:effectLst/>
          <a:scene3d>
            <a:camera prst="legacyObliqueTopRight"/>
            <a:lightRig rig="legacyFlat3" dir="b"/>
          </a:scene3d>
          <a:sp3d extrusionH="430200" prstMaterial="legacyMatte">
            <a:bevelT w="13500" h="13500" prst="angle"/>
            <a:bevelB w="13500" h="13500" prst="angle"/>
            <a:extrusionClr>
              <a:srgbClr val="EAEAEA"/>
            </a:extrusionClr>
          </a:sp3d>
        </p:spPr>
        <p:txBody>
          <a:bodyPr wrap="none">
            <a:spAutoFit/>
            <a:flatTx/>
          </a:bodyPr>
          <a:lstStyle/>
          <a:p>
            <a:pPr eaLnBrk="0" hangingPunct="0"/>
            <a:r>
              <a:rPr lang="es-ES_tradnl" sz="2400">
                <a:solidFill>
                  <a:srgbClr val="000000"/>
                </a:solidFill>
                <a:latin typeface="Tahoma" pitchFamily="34" charset="0"/>
                <a:cs typeface="Arial" pitchFamily="34" charset="0"/>
              </a:rPr>
              <a:t>SEGUIMIENTO</a:t>
            </a:r>
          </a:p>
        </p:txBody>
      </p:sp>
      <p:sp>
        <p:nvSpPr>
          <p:cNvPr id="24582" name="Text Box 6"/>
          <p:cNvSpPr txBox="1">
            <a:spLocks noChangeArrowheads="1"/>
          </p:cNvSpPr>
          <p:nvPr/>
        </p:nvSpPr>
        <p:spPr bwMode="auto">
          <a:xfrm>
            <a:off x="1371600" y="3968750"/>
            <a:ext cx="1720850" cy="457200"/>
          </a:xfrm>
          <a:prstGeom prst="rect">
            <a:avLst/>
          </a:prstGeom>
          <a:solidFill>
            <a:srgbClr val="FFFF99"/>
          </a:solidFill>
          <a:ln w="12700">
            <a:noFill/>
            <a:miter lim="800000"/>
            <a:headEnd/>
            <a:tailEnd/>
          </a:ln>
          <a:effectLst/>
          <a:scene3d>
            <a:camera prst="legacyObliqueTopRight"/>
            <a:lightRig rig="legacyFlat3" dir="b"/>
          </a:scene3d>
          <a:sp3d extrusionH="430200" prstMaterial="legacyMatte">
            <a:bevelT w="13500" h="13500" prst="angle"/>
            <a:bevelB w="13500" h="13500" prst="angle"/>
            <a:extrusionClr>
              <a:srgbClr val="FFFF99"/>
            </a:extrusionClr>
          </a:sp3d>
        </p:spPr>
        <p:txBody>
          <a:bodyPr wrap="none">
            <a:spAutoFit/>
            <a:flatTx/>
          </a:bodyPr>
          <a:lstStyle/>
          <a:p>
            <a:pPr eaLnBrk="0" hangingPunct="0"/>
            <a:r>
              <a:rPr lang="es-ES_tradnl" sz="2400">
                <a:solidFill>
                  <a:srgbClr val="000000"/>
                </a:solidFill>
                <a:latin typeface="Tahoma" pitchFamily="34" charset="0"/>
                <a:cs typeface="Arial" pitchFamily="34" charset="0"/>
              </a:rPr>
              <a:t>Verificación</a:t>
            </a:r>
          </a:p>
        </p:txBody>
      </p:sp>
      <p:grpSp>
        <p:nvGrpSpPr>
          <p:cNvPr id="2" name="Group 7"/>
          <p:cNvGrpSpPr>
            <a:grpSpLocks/>
          </p:cNvGrpSpPr>
          <p:nvPr/>
        </p:nvGrpSpPr>
        <p:grpSpPr bwMode="auto">
          <a:xfrm>
            <a:off x="304800" y="3519488"/>
            <a:ext cx="914400" cy="2247900"/>
            <a:chOff x="432" y="1656"/>
            <a:chExt cx="576" cy="1416"/>
          </a:xfrm>
        </p:grpSpPr>
        <p:cxnSp>
          <p:nvCxnSpPr>
            <p:cNvPr id="24584" name="AutoShape 8"/>
            <p:cNvCxnSpPr>
              <a:cxnSpLocks noChangeShapeType="1"/>
              <a:stCxn id="24581" idx="1"/>
              <a:endCxn id="24587" idx="0"/>
            </p:cNvCxnSpPr>
            <p:nvPr/>
          </p:nvCxnSpPr>
          <p:spPr bwMode="auto">
            <a:xfrm rot="10800000" flipV="1">
              <a:off x="432" y="1656"/>
              <a:ext cx="374" cy="1416"/>
            </a:xfrm>
            <a:prstGeom prst="bentConnector2">
              <a:avLst/>
            </a:prstGeom>
            <a:noFill/>
            <a:ln w="38100">
              <a:solidFill>
                <a:schemeClr val="tx1"/>
              </a:solidFill>
              <a:miter lim="800000"/>
              <a:headEnd/>
              <a:tailEnd/>
            </a:ln>
            <a:effectLst/>
          </p:spPr>
        </p:cxnSp>
        <p:sp>
          <p:nvSpPr>
            <p:cNvPr id="24585" name="Line 9"/>
            <p:cNvSpPr>
              <a:spLocks noChangeShapeType="1"/>
            </p:cNvSpPr>
            <p:nvPr/>
          </p:nvSpPr>
          <p:spPr bwMode="auto">
            <a:xfrm>
              <a:off x="432" y="2160"/>
              <a:ext cx="576" cy="0"/>
            </a:xfrm>
            <a:prstGeom prst="line">
              <a:avLst/>
            </a:prstGeom>
            <a:noFill/>
            <a:ln w="38100">
              <a:solidFill>
                <a:schemeClr val="tx1"/>
              </a:solidFill>
              <a:round/>
              <a:headEnd/>
              <a:tailEnd type="triangle" w="med" len="med"/>
            </a:ln>
            <a:effectLst/>
          </p:spPr>
          <p:txBody>
            <a:bodyPr wrap="none" anchor="ctr"/>
            <a:lstStyle/>
            <a:p>
              <a:endParaRPr lang="es-CO"/>
            </a:p>
          </p:txBody>
        </p:sp>
        <p:sp>
          <p:nvSpPr>
            <p:cNvPr id="24586" name="Line 10"/>
            <p:cNvSpPr>
              <a:spLocks noChangeShapeType="1"/>
            </p:cNvSpPr>
            <p:nvPr/>
          </p:nvSpPr>
          <p:spPr bwMode="auto">
            <a:xfrm>
              <a:off x="432" y="2640"/>
              <a:ext cx="576" cy="0"/>
            </a:xfrm>
            <a:prstGeom prst="line">
              <a:avLst/>
            </a:prstGeom>
            <a:noFill/>
            <a:ln w="38100">
              <a:solidFill>
                <a:schemeClr val="tx1"/>
              </a:solidFill>
              <a:round/>
              <a:headEnd/>
              <a:tailEnd type="triangle" w="med" len="med"/>
            </a:ln>
            <a:effectLst/>
          </p:spPr>
          <p:txBody>
            <a:bodyPr wrap="none" anchor="ctr"/>
            <a:lstStyle/>
            <a:p>
              <a:endParaRPr lang="es-CO"/>
            </a:p>
          </p:txBody>
        </p:sp>
        <p:sp>
          <p:nvSpPr>
            <p:cNvPr id="24587" name="Line 11"/>
            <p:cNvSpPr>
              <a:spLocks noChangeShapeType="1"/>
            </p:cNvSpPr>
            <p:nvPr/>
          </p:nvSpPr>
          <p:spPr bwMode="auto">
            <a:xfrm>
              <a:off x="432" y="3072"/>
              <a:ext cx="576" cy="0"/>
            </a:xfrm>
            <a:prstGeom prst="line">
              <a:avLst/>
            </a:prstGeom>
            <a:noFill/>
            <a:ln w="38100">
              <a:solidFill>
                <a:schemeClr val="tx1"/>
              </a:solidFill>
              <a:round/>
              <a:headEnd/>
              <a:tailEnd type="triangle" w="med" len="med"/>
            </a:ln>
            <a:effectLst/>
          </p:spPr>
          <p:txBody>
            <a:bodyPr wrap="none" anchor="ctr"/>
            <a:lstStyle/>
            <a:p>
              <a:endParaRPr lang="es-CO"/>
            </a:p>
          </p:txBody>
        </p:sp>
      </p:grpSp>
      <p:sp>
        <p:nvSpPr>
          <p:cNvPr id="24588" name="Text Box 12"/>
          <p:cNvSpPr txBox="1">
            <a:spLocks noChangeArrowheads="1"/>
          </p:cNvSpPr>
          <p:nvPr/>
        </p:nvSpPr>
        <p:spPr bwMode="auto">
          <a:xfrm>
            <a:off x="1371600" y="4806950"/>
            <a:ext cx="1392238" cy="457200"/>
          </a:xfrm>
          <a:prstGeom prst="rect">
            <a:avLst/>
          </a:prstGeom>
          <a:solidFill>
            <a:srgbClr val="FFFF99"/>
          </a:solidFill>
          <a:ln w="12700">
            <a:noFill/>
            <a:miter lim="800000"/>
            <a:headEnd/>
            <a:tailEnd/>
          </a:ln>
          <a:effectLst/>
          <a:scene3d>
            <a:camera prst="legacyObliqueTopRight"/>
            <a:lightRig rig="legacyFlat3" dir="b"/>
          </a:scene3d>
          <a:sp3d extrusionH="430200" prstMaterial="legacyMatte">
            <a:bevelT w="13500" h="13500" prst="angle"/>
            <a:bevelB w="13500" h="13500" prst="angle"/>
            <a:extrusionClr>
              <a:srgbClr val="FFFF99"/>
            </a:extrusionClr>
          </a:sp3d>
        </p:spPr>
        <p:txBody>
          <a:bodyPr wrap="none">
            <a:spAutoFit/>
            <a:flatTx/>
          </a:bodyPr>
          <a:lstStyle/>
          <a:p>
            <a:pPr eaLnBrk="0" hangingPunct="0"/>
            <a:r>
              <a:rPr lang="es-ES_tradnl" sz="2400">
                <a:solidFill>
                  <a:srgbClr val="000000"/>
                </a:solidFill>
                <a:latin typeface="Tahoma" pitchFamily="34" charset="0"/>
                <a:cs typeface="Arial" pitchFamily="34" charset="0"/>
              </a:rPr>
              <a:t>Informes</a:t>
            </a:r>
          </a:p>
        </p:txBody>
      </p:sp>
      <p:sp>
        <p:nvSpPr>
          <p:cNvPr id="24589" name="Text Box 13"/>
          <p:cNvSpPr txBox="1">
            <a:spLocks noChangeArrowheads="1"/>
          </p:cNvSpPr>
          <p:nvPr/>
        </p:nvSpPr>
        <p:spPr bwMode="auto">
          <a:xfrm>
            <a:off x="1371600" y="5576888"/>
            <a:ext cx="1746250" cy="457200"/>
          </a:xfrm>
          <a:prstGeom prst="rect">
            <a:avLst/>
          </a:prstGeom>
          <a:solidFill>
            <a:srgbClr val="FFFF99"/>
          </a:solidFill>
          <a:ln w="12700">
            <a:noFill/>
            <a:miter lim="800000"/>
            <a:headEnd/>
            <a:tailEnd/>
          </a:ln>
          <a:effectLst/>
          <a:scene3d>
            <a:camera prst="legacyObliqueTopRight"/>
            <a:lightRig rig="legacyFlat3" dir="b"/>
          </a:scene3d>
          <a:sp3d extrusionH="430200" prstMaterial="legacyMatte">
            <a:bevelT w="13500" h="13500" prst="angle"/>
            <a:bevelB w="13500" h="13500" prst="angle"/>
            <a:extrusionClr>
              <a:srgbClr val="FFFF99"/>
            </a:extrusionClr>
          </a:sp3d>
        </p:spPr>
        <p:txBody>
          <a:bodyPr wrap="none">
            <a:spAutoFit/>
            <a:flatTx/>
          </a:bodyPr>
          <a:lstStyle/>
          <a:p>
            <a:pPr eaLnBrk="0" hangingPunct="0"/>
            <a:r>
              <a:rPr lang="es-ES_tradnl" sz="2400">
                <a:solidFill>
                  <a:srgbClr val="000000"/>
                </a:solidFill>
                <a:latin typeface="Tahoma" pitchFamily="34" charset="0"/>
                <a:cs typeface="Arial" pitchFamily="34" charset="0"/>
              </a:rPr>
              <a:t>Certificados</a:t>
            </a:r>
          </a:p>
        </p:txBody>
      </p:sp>
      <p:sp>
        <p:nvSpPr>
          <p:cNvPr id="24590" name="Text Box 14"/>
          <p:cNvSpPr txBox="1">
            <a:spLocks noChangeArrowheads="1"/>
          </p:cNvSpPr>
          <p:nvPr/>
        </p:nvSpPr>
        <p:spPr bwMode="auto">
          <a:xfrm>
            <a:off x="5486400" y="3213100"/>
            <a:ext cx="1520825" cy="457200"/>
          </a:xfrm>
          <a:prstGeom prst="rect">
            <a:avLst/>
          </a:prstGeom>
          <a:gradFill rotWithShape="1">
            <a:gsLst>
              <a:gs pos="0">
                <a:srgbClr val="EAEAEA">
                  <a:gamma/>
                  <a:shade val="60392"/>
                  <a:invGamma/>
                </a:srgbClr>
              </a:gs>
              <a:gs pos="50000">
                <a:srgbClr val="EAEAEA"/>
              </a:gs>
              <a:gs pos="100000">
                <a:srgbClr val="EAEAEA">
                  <a:gamma/>
                  <a:shade val="60392"/>
                  <a:invGamma/>
                </a:srgbClr>
              </a:gs>
            </a:gsLst>
            <a:lin ang="0" scaled="1"/>
          </a:gradFill>
          <a:ln w="12700">
            <a:noFill/>
            <a:miter lim="800000"/>
            <a:headEnd/>
            <a:tailEnd/>
          </a:ln>
          <a:effectLst/>
          <a:scene3d>
            <a:camera prst="legacyObliqueTopRight"/>
            <a:lightRig rig="legacyFlat3" dir="b"/>
          </a:scene3d>
          <a:sp3d extrusionH="430200" prstMaterial="legacyMatte">
            <a:bevelT w="13500" h="13500" prst="angle"/>
            <a:bevelB w="13500" h="13500" prst="angle"/>
            <a:extrusionClr>
              <a:srgbClr val="EAEAEA"/>
            </a:extrusionClr>
          </a:sp3d>
        </p:spPr>
        <p:txBody>
          <a:bodyPr wrap="none">
            <a:spAutoFit/>
            <a:flatTx/>
          </a:bodyPr>
          <a:lstStyle/>
          <a:p>
            <a:pPr eaLnBrk="0" hangingPunct="0"/>
            <a:r>
              <a:rPr lang="es-ES_tradnl" sz="2400">
                <a:solidFill>
                  <a:srgbClr val="000000"/>
                </a:solidFill>
                <a:latin typeface="Tahoma" pitchFamily="34" charset="0"/>
                <a:cs typeface="Arial" pitchFamily="34" charset="0"/>
              </a:rPr>
              <a:t>CONTROL</a:t>
            </a:r>
          </a:p>
        </p:txBody>
      </p:sp>
      <p:grpSp>
        <p:nvGrpSpPr>
          <p:cNvPr id="3" name="Group 15"/>
          <p:cNvGrpSpPr>
            <a:grpSpLocks/>
          </p:cNvGrpSpPr>
          <p:nvPr/>
        </p:nvGrpSpPr>
        <p:grpSpPr bwMode="auto">
          <a:xfrm>
            <a:off x="4211638" y="3357563"/>
            <a:ext cx="720725" cy="2519362"/>
            <a:chOff x="3072" y="1632"/>
            <a:chExt cx="576" cy="1728"/>
          </a:xfrm>
        </p:grpSpPr>
        <p:cxnSp>
          <p:nvCxnSpPr>
            <p:cNvPr id="24592" name="AutoShape 16"/>
            <p:cNvCxnSpPr>
              <a:cxnSpLocks noChangeShapeType="1"/>
            </p:cNvCxnSpPr>
            <p:nvPr/>
          </p:nvCxnSpPr>
          <p:spPr bwMode="auto">
            <a:xfrm rot="5400000">
              <a:off x="2395" y="2309"/>
              <a:ext cx="1728" cy="374"/>
            </a:xfrm>
            <a:prstGeom prst="bentConnector3">
              <a:avLst>
                <a:gd name="adj1" fmla="val 403"/>
              </a:avLst>
            </a:prstGeom>
            <a:noFill/>
            <a:ln w="38100">
              <a:solidFill>
                <a:schemeClr val="tx1"/>
              </a:solidFill>
              <a:miter lim="800000"/>
              <a:headEnd/>
              <a:tailEnd/>
            </a:ln>
            <a:effectLst/>
          </p:spPr>
        </p:cxnSp>
        <p:sp>
          <p:nvSpPr>
            <p:cNvPr id="24593" name="Line 17"/>
            <p:cNvSpPr>
              <a:spLocks noChangeShapeType="1"/>
            </p:cNvSpPr>
            <p:nvPr/>
          </p:nvSpPr>
          <p:spPr bwMode="auto">
            <a:xfrm>
              <a:off x="3072" y="2160"/>
              <a:ext cx="576" cy="0"/>
            </a:xfrm>
            <a:prstGeom prst="line">
              <a:avLst/>
            </a:prstGeom>
            <a:noFill/>
            <a:ln w="38100">
              <a:solidFill>
                <a:schemeClr val="tx1"/>
              </a:solidFill>
              <a:round/>
              <a:headEnd/>
              <a:tailEnd type="triangle" w="med" len="med"/>
            </a:ln>
            <a:effectLst/>
          </p:spPr>
          <p:txBody>
            <a:bodyPr wrap="none" anchor="ctr"/>
            <a:lstStyle/>
            <a:p>
              <a:endParaRPr lang="es-CO"/>
            </a:p>
          </p:txBody>
        </p:sp>
        <p:sp>
          <p:nvSpPr>
            <p:cNvPr id="24594" name="Line 18"/>
            <p:cNvSpPr>
              <a:spLocks noChangeShapeType="1"/>
            </p:cNvSpPr>
            <p:nvPr/>
          </p:nvSpPr>
          <p:spPr bwMode="auto">
            <a:xfrm>
              <a:off x="3072" y="2640"/>
              <a:ext cx="576" cy="0"/>
            </a:xfrm>
            <a:prstGeom prst="line">
              <a:avLst/>
            </a:prstGeom>
            <a:noFill/>
            <a:ln w="38100">
              <a:solidFill>
                <a:schemeClr val="tx1"/>
              </a:solidFill>
              <a:round/>
              <a:headEnd/>
              <a:tailEnd type="triangle" w="med" len="med"/>
            </a:ln>
            <a:effectLst/>
          </p:spPr>
          <p:txBody>
            <a:bodyPr wrap="none" anchor="ctr"/>
            <a:lstStyle/>
            <a:p>
              <a:endParaRPr lang="es-CO"/>
            </a:p>
          </p:txBody>
        </p:sp>
        <p:sp>
          <p:nvSpPr>
            <p:cNvPr id="24595" name="Line 19"/>
            <p:cNvSpPr>
              <a:spLocks noChangeShapeType="1"/>
            </p:cNvSpPr>
            <p:nvPr/>
          </p:nvSpPr>
          <p:spPr bwMode="auto">
            <a:xfrm>
              <a:off x="3072" y="3360"/>
              <a:ext cx="576" cy="0"/>
            </a:xfrm>
            <a:prstGeom prst="line">
              <a:avLst/>
            </a:prstGeom>
            <a:noFill/>
            <a:ln w="38100">
              <a:solidFill>
                <a:schemeClr val="tx1"/>
              </a:solidFill>
              <a:round/>
              <a:headEnd/>
              <a:tailEnd type="triangle" w="med" len="med"/>
            </a:ln>
            <a:effectLst/>
          </p:spPr>
          <p:txBody>
            <a:bodyPr wrap="none" anchor="ctr"/>
            <a:lstStyle/>
            <a:p>
              <a:endParaRPr lang="es-CO"/>
            </a:p>
          </p:txBody>
        </p:sp>
      </p:grpSp>
      <p:sp>
        <p:nvSpPr>
          <p:cNvPr id="24596" name="Text Box 20"/>
          <p:cNvSpPr txBox="1">
            <a:spLocks noChangeArrowheads="1"/>
          </p:cNvSpPr>
          <p:nvPr/>
        </p:nvSpPr>
        <p:spPr bwMode="auto">
          <a:xfrm>
            <a:off x="5292725" y="3933825"/>
            <a:ext cx="2270125" cy="457200"/>
          </a:xfrm>
          <a:prstGeom prst="rect">
            <a:avLst/>
          </a:prstGeom>
          <a:solidFill>
            <a:srgbClr val="FFFF99"/>
          </a:solidFill>
          <a:ln w="12700">
            <a:noFill/>
            <a:miter lim="800000"/>
            <a:headEnd/>
            <a:tailEnd/>
          </a:ln>
          <a:effectLst/>
          <a:scene3d>
            <a:camera prst="legacyObliqueTopRight"/>
            <a:lightRig rig="legacyFlat3" dir="b"/>
          </a:scene3d>
          <a:sp3d extrusionH="430200" prstMaterial="legacyMatte">
            <a:bevelT w="13500" h="13500" prst="angle"/>
            <a:bevelB w="13500" h="13500" prst="angle"/>
            <a:extrusionClr>
              <a:srgbClr val="FFFF99"/>
            </a:extrusionClr>
          </a:sp3d>
        </p:spPr>
        <p:txBody>
          <a:bodyPr wrap="none">
            <a:spAutoFit/>
            <a:flatTx/>
          </a:bodyPr>
          <a:lstStyle/>
          <a:p>
            <a:pPr eaLnBrk="0" hangingPunct="0"/>
            <a:r>
              <a:rPr lang="es-ES_tradnl" sz="2400">
                <a:solidFill>
                  <a:srgbClr val="000000"/>
                </a:solidFill>
                <a:latin typeface="Tahoma" pitchFamily="34" charset="0"/>
                <a:cs typeface="Arial" pitchFamily="34" charset="0"/>
              </a:rPr>
              <a:t>Requerimientos</a:t>
            </a:r>
          </a:p>
        </p:txBody>
      </p:sp>
      <p:sp>
        <p:nvSpPr>
          <p:cNvPr id="24597" name="Text Box 21"/>
          <p:cNvSpPr txBox="1">
            <a:spLocks noChangeArrowheads="1"/>
          </p:cNvSpPr>
          <p:nvPr/>
        </p:nvSpPr>
        <p:spPr bwMode="auto">
          <a:xfrm>
            <a:off x="5219700" y="4797425"/>
            <a:ext cx="2979738" cy="457200"/>
          </a:xfrm>
          <a:prstGeom prst="rect">
            <a:avLst/>
          </a:prstGeom>
          <a:solidFill>
            <a:srgbClr val="FFFF99"/>
          </a:solidFill>
          <a:ln w="12700">
            <a:noFill/>
            <a:miter lim="800000"/>
            <a:headEnd/>
            <a:tailEnd/>
          </a:ln>
          <a:effectLst/>
          <a:scene3d>
            <a:camera prst="legacyObliqueTopRight"/>
            <a:lightRig rig="legacyFlat3" dir="b"/>
          </a:scene3d>
          <a:sp3d extrusionH="430200" prstMaterial="legacyMatte">
            <a:bevelT w="13500" h="13500" prst="angle"/>
            <a:bevelB w="13500" h="13500" prst="angle"/>
            <a:extrusionClr>
              <a:srgbClr val="FFFF99"/>
            </a:extrusionClr>
          </a:sp3d>
        </p:spPr>
        <p:txBody>
          <a:bodyPr wrap="none">
            <a:spAutoFit/>
            <a:flatTx/>
          </a:bodyPr>
          <a:lstStyle/>
          <a:p>
            <a:pPr eaLnBrk="0" hangingPunct="0"/>
            <a:r>
              <a:rPr lang="es-ES_tradnl" sz="2400">
                <a:solidFill>
                  <a:srgbClr val="000000"/>
                </a:solidFill>
                <a:latin typeface="Tahoma" pitchFamily="34" charset="0"/>
                <a:cs typeface="Arial" pitchFamily="34" charset="0"/>
              </a:rPr>
              <a:t>Revisión de informes</a:t>
            </a:r>
          </a:p>
        </p:txBody>
      </p:sp>
      <p:sp>
        <p:nvSpPr>
          <p:cNvPr id="24598" name="Text Box 22"/>
          <p:cNvSpPr txBox="1">
            <a:spLocks noChangeArrowheads="1"/>
          </p:cNvSpPr>
          <p:nvPr/>
        </p:nvSpPr>
        <p:spPr bwMode="auto">
          <a:xfrm>
            <a:off x="5076825" y="5516563"/>
            <a:ext cx="3870325" cy="457200"/>
          </a:xfrm>
          <a:prstGeom prst="rect">
            <a:avLst/>
          </a:prstGeom>
          <a:solidFill>
            <a:srgbClr val="FFFF99"/>
          </a:solidFill>
          <a:ln w="12700">
            <a:noFill/>
            <a:miter lim="800000"/>
            <a:headEnd/>
            <a:tailEnd/>
          </a:ln>
          <a:effectLst/>
          <a:scene3d>
            <a:camera prst="legacyObliqueTopRight"/>
            <a:lightRig rig="legacyFlat3" dir="b"/>
          </a:scene3d>
          <a:sp3d extrusionH="430200" prstMaterial="legacyMatte">
            <a:bevelT w="13500" h="13500" prst="angle"/>
            <a:bevelB w="13500" h="13500" prst="angle"/>
            <a:extrusionClr>
              <a:srgbClr val="FFFF99"/>
            </a:extrusionClr>
          </a:sp3d>
        </p:spPr>
        <p:txBody>
          <a:bodyPr wrap="none">
            <a:spAutoFit/>
            <a:flatTx/>
          </a:bodyPr>
          <a:lstStyle/>
          <a:p>
            <a:pPr eaLnBrk="0" hangingPunct="0"/>
            <a:r>
              <a:rPr lang="es-ES_tradnl" sz="2400">
                <a:solidFill>
                  <a:srgbClr val="000000"/>
                </a:solidFill>
                <a:latin typeface="Tahoma" pitchFamily="34" charset="0"/>
                <a:cs typeface="Arial" pitchFamily="34" charset="0"/>
              </a:rPr>
              <a:t>Seguimiento al cronograma</a:t>
            </a:r>
          </a:p>
        </p:txBody>
      </p:sp>
      <p:sp>
        <p:nvSpPr>
          <p:cNvPr id="24599" name="AutoShape 23"/>
          <p:cNvSpPr>
            <a:spLocks noChangeArrowheads="1"/>
          </p:cNvSpPr>
          <p:nvPr/>
        </p:nvSpPr>
        <p:spPr bwMode="auto">
          <a:xfrm>
            <a:off x="1763713" y="2460625"/>
            <a:ext cx="576262" cy="536575"/>
          </a:xfrm>
          <a:prstGeom prst="downArrow">
            <a:avLst>
              <a:gd name="adj1" fmla="val 50000"/>
              <a:gd name="adj2" fmla="val 25000"/>
            </a:avLst>
          </a:prstGeom>
          <a:gradFill rotWithShape="1">
            <a:gsLst>
              <a:gs pos="0">
                <a:srgbClr val="3366FF"/>
              </a:gs>
              <a:gs pos="100000">
                <a:srgbClr val="3366FF">
                  <a:gamma/>
                  <a:shade val="63529"/>
                  <a:invGamma/>
                </a:srgbClr>
              </a:gs>
            </a:gsLst>
            <a:lin ang="5400000" scaled="1"/>
          </a:gradFill>
          <a:ln w="9525">
            <a:noFill/>
            <a:miter lim="800000"/>
            <a:headEnd/>
            <a:tailEnd/>
          </a:ln>
          <a:effectLst/>
        </p:spPr>
        <p:txBody>
          <a:bodyPr wrap="none" anchor="ctr"/>
          <a:lstStyle/>
          <a:p>
            <a:endParaRPr lang="es-CO"/>
          </a:p>
        </p:txBody>
      </p:sp>
      <p:sp>
        <p:nvSpPr>
          <p:cNvPr id="24600" name="AutoShape 24"/>
          <p:cNvSpPr>
            <a:spLocks noChangeArrowheads="1"/>
          </p:cNvSpPr>
          <p:nvPr/>
        </p:nvSpPr>
        <p:spPr bwMode="auto">
          <a:xfrm>
            <a:off x="6156325" y="2420938"/>
            <a:ext cx="576263" cy="608012"/>
          </a:xfrm>
          <a:prstGeom prst="downArrow">
            <a:avLst>
              <a:gd name="adj1" fmla="val 50000"/>
              <a:gd name="adj2" fmla="val 26377"/>
            </a:avLst>
          </a:prstGeom>
          <a:gradFill rotWithShape="1">
            <a:gsLst>
              <a:gs pos="0">
                <a:srgbClr val="3366FF"/>
              </a:gs>
              <a:gs pos="100000">
                <a:srgbClr val="3366FF">
                  <a:gamma/>
                  <a:shade val="63529"/>
                  <a:invGamma/>
                </a:srgbClr>
              </a:gs>
            </a:gsLst>
            <a:lin ang="5400000" scaled="1"/>
          </a:gradFill>
          <a:ln w="9525">
            <a:noFill/>
            <a:miter lim="800000"/>
            <a:headEnd/>
            <a:tailEnd/>
          </a:ln>
          <a:effectLst/>
        </p:spPr>
        <p:txBody>
          <a:bodyPr wrap="none" anchor="ctr"/>
          <a:lstStyle/>
          <a:p>
            <a:endParaRPr lang="es-CO"/>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67544" y="764704"/>
            <a:ext cx="8229600" cy="1143000"/>
          </a:xfrm>
        </p:spPr>
        <p:txBody>
          <a:bodyPr/>
          <a:lstStyle/>
          <a:p>
            <a:r>
              <a:rPr lang="es-CO" dirty="0" smtClean="0"/>
              <a:t>LEY 1474 DE 2011</a:t>
            </a:r>
            <a:endParaRPr lang="es-CO" dirty="0"/>
          </a:p>
        </p:txBody>
      </p:sp>
      <p:sp>
        <p:nvSpPr>
          <p:cNvPr id="4" name="3 Marcador de contenido"/>
          <p:cNvSpPr>
            <a:spLocks noGrp="1"/>
          </p:cNvSpPr>
          <p:nvPr>
            <p:ph idx="1"/>
          </p:nvPr>
        </p:nvSpPr>
        <p:spPr>
          <a:xfrm>
            <a:off x="457200" y="1916832"/>
            <a:ext cx="8229600" cy="4209331"/>
          </a:xfrm>
        </p:spPr>
        <p:txBody>
          <a:bodyPr>
            <a:normAutofit/>
          </a:bodyPr>
          <a:lstStyle/>
          <a:p>
            <a:pPr algn="just"/>
            <a:r>
              <a:rPr lang="es-CO" sz="2400" dirty="0" smtClean="0"/>
              <a:t>OBLIGACIÓN PARA LAS ENTIDADES PÚBLICAS DE CONTAR CON SUPERVISOR O INTERVENTOR</a:t>
            </a:r>
          </a:p>
          <a:p>
            <a:pPr algn="just"/>
            <a:r>
              <a:rPr lang="es-CO" sz="2400" dirty="0" smtClean="0"/>
              <a:t>ACTIVIDAD DE SEGUIMIENTO TÉCNICO, ADMINISTRATIVO, FINANCIERO, CONTABLE Y JURÍDICO SOBRE EL CUMPLIMIENTO DEL OBJETO DEL CONTRATO, CUANDO NO REQUIERE CONOCIMIENTO ESPECÍFICOS  (SUPERVISIÓN)</a:t>
            </a:r>
          </a:p>
          <a:p>
            <a:pPr algn="just"/>
            <a:r>
              <a:rPr lang="es-CO" sz="2400" dirty="0" smtClean="0"/>
              <a:t>SEGUIMIENTO TÉCNICO CONTRATADO EJERCIDO POR PERSONA NATURAL O JURÍDICA CUANDO EL SEGUIMIENTO SUPONGA CONOCIMIENTOS ESPECIALIZADOS  (INTERVENTORÍA).</a:t>
            </a:r>
          </a:p>
          <a:p>
            <a:pPr algn="just"/>
            <a:endParaRPr lang="es-CO" sz="24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395536" y="1124744"/>
            <a:ext cx="8229600" cy="792088"/>
          </a:xfrm>
        </p:spPr>
        <p:txBody>
          <a:bodyPr/>
          <a:lstStyle/>
          <a:p>
            <a:r>
              <a:rPr lang="es-CO" dirty="0" smtClean="0"/>
              <a:t>FACULTADES Y DEBERES</a:t>
            </a:r>
            <a:endParaRPr lang="es-CO" dirty="0"/>
          </a:p>
        </p:txBody>
      </p:sp>
      <p:sp>
        <p:nvSpPr>
          <p:cNvPr id="4" name="3 Marcador de contenido"/>
          <p:cNvSpPr>
            <a:spLocks noGrp="1"/>
          </p:cNvSpPr>
          <p:nvPr>
            <p:ph idx="1"/>
          </p:nvPr>
        </p:nvSpPr>
        <p:spPr>
          <a:xfrm>
            <a:off x="457200" y="1988840"/>
            <a:ext cx="8229600" cy="4137323"/>
          </a:xfrm>
        </p:spPr>
        <p:txBody>
          <a:bodyPr>
            <a:normAutofit/>
          </a:bodyPr>
          <a:lstStyle/>
          <a:p>
            <a:pPr algn="just"/>
            <a:r>
              <a:rPr lang="es-CO" sz="2400" dirty="0" smtClean="0"/>
              <a:t>Implica el seguimiento  al ejercicio del cumplimiento de las obligaciones de la entidad contratante a cargo del contratista.</a:t>
            </a:r>
          </a:p>
          <a:p>
            <a:pPr algn="just"/>
            <a:r>
              <a:rPr lang="es-CO" sz="2400" dirty="0" smtClean="0"/>
              <a:t>En virtud de ello pueden: solicitar informes, aclaraciones, explicaciones sobre el desarrollo del contrato y están obligados de comunicar a la entidad hechos que puedan  constituir actos de corrupción o que puedan poner en riesgo el cumplimiento del contrato.</a:t>
            </a:r>
          </a:p>
          <a:p>
            <a:pPr algn="just"/>
            <a:r>
              <a:rPr lang="es-CO" sz="2400" dirty="0" smtClean="0"/>
              <a:t> </a:t>
            </a:r>
            <a:endParaRPr lang="es-CO"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68313" y="1096963"/>
            <a:ext cx="2735262" cy="1252537"/>
          </a:xfrm>
        </p:spPr>
        <p:style>
          <a:lnRef idx="1">
            <a:schemeClr val="accent1"/>
          </a:lnRef>
          <a:fillRef idx="2">
            <a:schemeClr val="accent1"/>
          </a:fillRef>
          <a:effectRef idx="1">
            <a:schemeClr val="accent1"/>
          </a:effectRef>
          <a:fontRef idx="minor">
            <a:schemeClr val="dk1"/>
          </a:fontRef>
        </p:style>
        <p:txBody>
          <a:bodyPr/>
          <a:lstStyle/>
          <a:p>
            <a:r>
              <a:rPr lang="es-ES_tradnl" sz="2800" b="1" i="1" dirty="0" smtClean="0"/>
              <a:t>Historia institucional</a:t>
            </a:r>
            <a:endParaRPr lang="en-US" sz="2800" b="1" i="1" dirty="0" smtClean="0"/>
          </a:p>
        </p:txBody>
      </p:sp>
      <p:sp>
        <p:nvSpPr>
          <p:cNvPr id="15363" name="Line 4"/>
          <p:cNvSpPr>
            <a:spLocks noChangeShapeType="1"/>
          </p:cNvSpPr>
          <p:nvPr/>
        </p:nvSpPr>
        <p:spPr bwMode="auto">
          <a:xfrm flipV="1">
            <a:off x="1331913" y="5078413"/>
            <a:ext cx="0" cy="1014412"/>
          </a:xfrm>
          <a:prstGeom prst="line">
            <a:avLst/>
          </a:prstGeom>
          <a:noFill/>
          <a:ln w="76200">
            <a:solidFill>
              <a:schemeClr val="tx2"/>
            </a:solidFill>
            <a:round/>
            <a:headEnd/>
            <a:tailEnd/>
          </a:ln>
        </p:spPr>
        <p:txBody>
          <a:bodyPr wrap="none"/>
          <a:lstStyle/>
          <a:p>
            <a:endParaRPr lang="es-CO"/>
          </a:p>
        </p:txBody>
      </p:sp>
      <p:sp>
        <p:nvSpPr>
          <p:cNvPr id="15364" name="Line 5"/>
          <p:cNvSpPr>
            <a:spLocks noChangeShapeType="1"/>
          </p:cNvSpPr>
          <p:nvPr/>
        </p:nvSpPr>
        <p:spPr bwMode="auto">
          <a:xfrm>
            <a:off x="1379538" y="5084763"/>
            <a:ext cx="1219200" cy="0"/>
          </a:xfrm>
          <a:prstGeom prst="line">
            <a:avLst/>
          </a:prstGeom>
          <a:noFill/>
          <a:ln w="76200">
            <a:solidFill>
              <a:schemeClr val="tx2"/>
            </a:solidFill>
            <a:round/>
            <a:headEnd/>
            <a:tailEnd/>
          </a:ln>
        </p:spPr>
        <p:txBody>
          <a:bodyPr wrap="none"/>
          <a:lstStyle/>
          <a:p>
            <a:endParaRPr lang="es-CO"/>
          </a:p>
        </p:txBody>
      </p:sp>
      <p:sp>
        <p:nvSpPr>
          <p:cNvPr id="15365" name="Text Box 6"/>
          <p:cNvSpPr txBox="1">
            <a:spLocks noChangeArrowheads="1"/>
          </p:cNvSpPr>
          <p:nvPr/>
        </p:nvSpPr>
        <p:spPr bwMode="auto">
          <a:xfrm>
            <a:off x="2714625" y="3944938"/>
            <a:ext cx="4559300" cy="769937"/>
          </a:xfrm>
          <a:prstGeom prst="rect">
            <a:avLst/>
          </a:prstGeom>
          <a:noFill/>
          <a:ln w="9525">
            <a:noFill/>
            <a:miter lim="800000"/>
            <a:headEnd/>
            <a:tailEnd/>
          </a:ln>
        </p:spPr>
        <p:txBody>
          <a:bodyPr wrap="none">
            <a:spAutoFit/>
          </a:bodyPr>
          <a:lstStyle/>
          <a:p>
            <a:r>
              <a:rPr lang="es-MX" sz="2000" b="1"/>
              <a:t>Súper-Intendencia de Cooperativas</a:t>
            </a:r>
          </a:p>
          <a:p>
            <a:r>
              <a:rPr lang="es-ES_tradnl" sz="2400"/>
              <a:t> </a:t>
            </a:r>
            <a:endParaRPr lang="es-ES_tradnl" sz="2400" i="1"/>
          </a:p>
        </p:txBody>
      </p:sp>
      <p:sp>
        <p:nvSpPr>
          <p:cNvPr id="15366" name="Line 8"/>
          <p:cNvSpPr>
            <a:spLocks noChangeShapeType="1"/>
          </p:cNvSpPr>
          <p:nvPr/>
        </p:nvSpPr>
        <p:spPr bwMode="auto">
          <a:xfrm flipH="1" flipV="1">
            <a:off x="3851275" y="2852738"/>
            <a:ext cx="1588" cy="1068387"/>
          </a:xfrm>
          <a:prstGeom prst="line">
            <a:avLst/>
          </a:prstGeom>
          <a:noFill/>
          <a:ln w="76200">
            <a:solidFill>
              <a:schemeClr val="tx2"/>
            </a:solidFill>
            <a:round/>
            <a:headEnd/>
            <a:tailEnd/>
          </a:ln>
        </p:spPr>
        <p:txBody>
          <a:bodyPr wrap="none"/>
          <a:lstStyle/>
          <a:p>
            <a:endParaRPr lang="es-CO"/>
          </a:p>
        </p:txBody>
      </p:sp>
      <p:grpSp>
        <p:nvGrpSpPr>
          <p:cNvPr id="2" name="Group 9"/>
          <p:cNvGrpSpPr>
            <a:grpSpLocks/>
          </p:cNvGrpSpPr>
          <p:nvPr/>
        </p:nvGrpSpPr>
        <p:grpSpPr bwMode="auto">
          <a:xfrm>
            <a:off x="3811588" y="2205038"/>
            <a:ext cx="1260475" cy="661987"/>
            <a:chOff x="2230" y="1743"/>
            <a:chExt cx="794" cy="417"/>
          </a:xfrm>
        </p:grpSpPr>
        <p:sp>
          <p:nvSpPr>
            <p:cNvPr id="15380" name="Line 10"/>
            <p:cNvSpPr>
              <a:spLocks noChangeShapeType="1"/>
            </p:cNvSpPr>
            <p:nvPr/>
          </p:nvSpPr>
          <p:spPr bwMode="auto">
            <a:xfrm>
              <a:off x="2256" y="2160"/>
              <a:ext cx="768" cy="0"/>
            </a:xfrm>
            <a:prstGeom prst="line">
              <a:avLst/>
            </a:prstGeom>
            <a:noFill/>
            <a:ln w="76200">
              <a:solidFill>
                <a:schemeClr val="tx2"/>
              </a:solidFill>
              <a:round/>
              <a:headEnd/>
              <a:tailEnd/>
            </a:ln>
          </p:spPr>
          <p:txBody>
            <a:bodyPr wrap="none"/>
            <a:lstStyle/>
            <a:p>
              <a:endParaRPr lang="es-CO"/>
            </a:p>
          </p:txBody>
        </p:sp>
        <p:sp>
          <p:nvSpPr>
            <p:cNvPr id="15381" name="Text Box 12"/>
            <p:cNvSpPr txBox="1">
              <a:spLocks noChangeArrowheads="1"/>
            </p:cNvSpPr>
            <p:nvPr/>
          </p:nvSpPr>
          <p:spPr bwMode="auto">
            <a:xfrm>
              <a:off x="2230" y="1743"/>
              <a:ext cx="659" cy="327"/>
            </a:xfrm>
            <a:prstGeom prst="rect">
              <a:avLst/>
            </a:prstGeom>
            <a:noFill/>
            <a:ln w="9525">
              <a:noFill/>
              <a:miter lim="800000"/>
              <a:headEnd/>
              <a:tailEnd/>
            </a:ln>
          </p:spPr>
          <p:txBody>
            <a:bodyPr wrap="none">
              <a:spAutoFit/>
            </a:bodyPr>
            <a:lstStyle/>
            <a:p>
              <a:r>
                <a:rPr lang="es-MX" sz="2800" b="1">
                  <a:latin typeface="Times New Roman" pitchFamily="18" charset="0"/>
                </a:rPr>
                <a:t>1.</a:t>
              </a:r>
              <a:r>
                <a:rPr lang="es-MX" sz="2800" b="1"/>
                <a:t>998</a:t>
              </a:r>
              <a:endParaRPr lang="es-ES" sz="2800" b="1"/>
            </a:p>
          </p:txBody>
        </p:sp>
      </p:grpSp>
      <p:sp>
        <p:nvSpPr>
          <p:cNvPr id="15368" name="Line 14"/>
          <p:cNvSpPr>
            <a:spLocks noChangeShapeType="1"/>
          </p:cNvSpPr>
          <p:nvPr/>
        </p:nvSpPr>
        <p:spPr bwMode="auto">
          <a:xfrm flipH="1" flipV="1">
            <a:off x="5076825" y="1557338"/>
            <a:ext cx="0" cy="1341437"/>
          </a:xfrm>
          <a:prstGeom prst="line">
            <a:avLst/>
          </a:prstGeom>
          <a:noFill/>
          <a:ln w="76200">
            <a:solidFill>
              <a:schemeClr val="tx2"/>
            </a:solidFill>
            <a:round/>
            <a:headEnd/>
            <a:tailEnd/>
          </a:ln>
        </p:spPr>
        <p:txBody>
          <a:bodyPr wrap="none"/>
          <a:lstStyle/>
          <a:p>
            <a:endParaRPr lang="es-CO"/>
          </a:p>
        </p:txBody>
      </p:sp>
      <p:sp>
        <p:nvSpPr>
          <p:cNvPr id="15369" name="Line 16"/>
          <p:cNvSpPr>
            <a:spLocks noChangeShapeType="1"/>
          </p:cNvSpPr>
          <p:nvPr/>
        </p:nvSpPr>
        <p:spPr bwMode="auto">
          <a:xfrm>
            <a:off x="5049838" y="1628775"/>
            <a:ext cx="1219200" cy="0"/>
          </a:xfrm>
          <a:prstGeom prst="line">
            <a:avLst/>
          </a:prstGeom>
          <a:noFill/>
          <a:ln w="76200">
            <a:solidFill>
              <a:schemeClr val="tx2"/>
            </a:solidFill>
            <a:round/>
            <a:headEnd/>
            <a:tailEnd/>
          </a:ln>
        </p:spPr>
        <p:txBody>
          <a:bodyPr wrap="none"/>
          <a:lstStyle/>
          <a:p>
            <a:endParaRPr lang="es-CO"/>
          </a:p>
        </p:txBody>
      </p:sp>
      <p:sp>
        <p:nvSpPr>
          <p:cNvPr id="15370" name="Line 20"/>
          <p:cNvSpPr>
            <a:spLocks noChangeShapeType="1"/>
          </p:cNvSpPr>
          <p:nvPr/>
        </p:nvSpPr>
        <p:spPr bwMode="auto">
          <a:xfrm flipH="1" flipV="1">
            <a:off x="2627313" y="3933825"/>
            <a:ext cx="6350" cy="1171575"/>
          </a:xfrm>
          <a:prstGeom prst="line">
            <a:avLst/>
          </a:prstGeom>
          <a:noFill/>
          <a:ln w="76200">
            <a:solidFill>
              <a:schemeClr val="tx2"/>
            </a:solidFill>
            <a:round/>
            <a:headEnd/>
            <a:tailEnd/>
          </a:ln>
        </p:spPr>
        <p:txBody>
          <a:bodyPr wrap="none"/>
          <a:lstStyle/>
          <a:p>
            <a:endParaRPr lang="es-CO"/>
          </a:p>
        </p:txBody>
      </p:sp>
      <p:sp>
        <p:nvSpPr>
          <p:cNvPr id="15371" name="Line 22"/>
          <p:cNvSpPr>
            <a:spLocks noChangeShapeType="1"/>
          </p:cNvSpPr>
          <p:nvPr/>
        </p:nvSpPr>
        <p:spPr bwMode="auto">
          <a:xfrm>
            <a:off x="2633663" y="3933825"/>
            <a:ext cx="1219200" cy="0"/>
          </a:xfrm>
          <a:prstGeom prst="line">
            <a:avLst/>
          </a:prstGeom>
          <a:noFill/>
          <a:ln w="76200">
            <a:solidFill>
              <a:schemeClr val="tx2"/>
            </a:solidFill>
            <a:round/>
            <a:headEnd/>
            <a:tailEnd/>
          </a:ln>
        </p:spPr>
        <p:txBody>
          <a:bodyPr wrap="none"/>
          <a:lstStyle/>
          <a:p>
            <a:endParaRPr lang="es-CO"/>
          </a:p>
        </p:txBody>
      </p:sp>
      <p:sp>
        <p:nvSpPr>
          <p:cNvPr id="15372" name="Text Box 24"/>
          <p:cNvSpPr txBox="1">
            <a:spLocks noChangeArrowheads="1"/>
          </p:cNvSpPr>
          <p:nvPr/>
        </p:nvSpPr>
        <p:spPr bwMode="auto">
          <a:xfrm>
            <a:off x="2638425" y="3238500"/>
            <a:ext cx="1076325" cy="519113"/>
          </a:xfrm>
          <a:prstGeom prst="rect">
            <a:avLst/>
          </a:prstGeom>
          <a:noFill/>
          <a:ln w="9525">
            <a:noFill/>
            <a:miter lim="800000"/>
            <a:headEnd/>
            <a:tailEnd/>
          </a:ln>
        </p:spPr>
        <p:txBody>
          <a:bodyPr wrap="none">
            <a:spAutoFit/>
          </a:bodyPr>
          <a:lstStyle/>
          <a:p>
            <a:r>
              <a:rPr lang="es-MX" sz="2800" b="1"/>
              <a:t>1.981</a:t>
            </a:r>
            <a:endParaRPr lang="es-ES" sz="2800" b="1"/>
          </a:p>
        </p:txBody>
      </p:sp>
      <p:sp>
        <p:nvSpPr>
          <p:cNvPr id="49184" name="Text Box 32"/>
          <p:cNvSpPr txBox="1">
            <a:spLocks noChangeArrowheads="1"/>
          </p:cNvSpPr>
          <p:nvPr/>
        </p:nvSpPr>
        <p:spPr bwMode="auto">
          <a:xfrm>
            <a:off x="1403350" y="4349750"/>
            <a:ext cx="1152525" cy="519113"/>
          </a:xfrm>
          <a:prstGeom prst="rect">
            <a:avLst/>
          </a:prstGeom>
          <a:noFill/>
          <a:ln w="12700">
            <a:noFill/>
            <a:miter lim="800000"/>
            <a:headEnd/>
            <a:tailEnd/>
          </a:ln>
          <a:effectLst/>
        </p:spPr>
        <p:txBody>
          <a:bodyPr>
            <a:spAutoFit/>
          </a:bodyPr>
          <a:lstStyle/>
          <a:p>
            <a:pPr>
              <a:spcBef>
                <a:spcPct val="50000"/>
              </a:spcBef>
              <a:defRPr/>
            </a:pPr>
            <a:r>
              <a:rPr lang="es-CO" sz="2800" b="1" dirty="0">
                <a:effectLst>
                  <a:outerShdw blurRad="38100" dist="38100" dir="2700000" algn="tl">
                    <a:srgbClr val="C0C0C0"/>
                  </a:outerShdw>
                </a:effectLst>
                <a:latin typeface="Arial" pitchFamily="34" charset="0"/>
              </a:rPr>
              <a:t>1.947</a:t>
            </a:r>
            <a:endParaRPr lang="es-ES" sz="2800" b="1" dirty="0">
              <a:effectLst>
                <a:outerShdw blurRad="38100" dist="38100" dir="2700000" algn="tl">
                  <a:srgbClr val="C0C0C0"/>
                </a:outerShdw>
              </a:effectLst>
              <a:latin typeface="Arial" pitchFamily="34" charset="0"/>
            </a:endParaRPr>
          </a:p>
        </p:txBody>
      </p:sp>
      <p:sp>
        <p:nvSpPr>
          <p:cNvPr id="15374" name="Text Box 11"/>
          <p:cNvSpPr txBox="1">
            <a:spLocks noChangeArrowheads="1"/>
          </p:cNvSpPr>
          <p:nvPr/>
        </p:nvSpPr>
        <p:spPr bwMode="auto">
          <a:xfrm>
            <a:off x="5148263" y="1625600"/>
            <a:ext cx="3384550" cy="1230313"/>
          </a:xfrm>
          <a:prstGeom prst="rect">
            <a:avLst/>
          </a:prstGeom>
          <a:noFill/>
          <a:ln w="9525">
            <a:noFill/>
            <a:miter lim="800000"/>
            <a:headEnd/>
            <a:tailEnd/>
          </a:ln>
        </p:spPr>
        <p:txBody>
          <a:bodyPr>
            <a:spAutoFit/>
          </a:bodyPr>
          <a:lstStyle/>
          <a:p>
            <a:pPr algn="just"/>
            <a:r>
              <a:rPr lang="es-MX" sz="2400" b="1"/>
              <a:t>DANSOCIAL</a:t>
            </a:r>
          </a:p>
          <a:p>
            <a:pPr algn="just"/>
            <a:r>
              <a:rPr lang="es-MX" sz="1000" i="1"/>
              <a:t>En 1998 con la ley  454, se determino el marco conceptual que regula la economía solidaria, se  reestructura el anterior DANCOOP  y nace el Departamento Administrativo Nacional de la Economía Solidaria .  </a:t>
            </a:r>
            <a:endParaRPr lang="es-ES" sz="1000" b="1" i="1"/>
          </a:p>
        </p:txBody>
      </p:sp>
      <p:sp>
        <p:nvSpPr>
          <p:cNvPr id="27" name="Text Box 32"/>
          <p:cNvSpPr txBox="1">
            <a:spLocks noChangeArrowheads="1"/>
          </p:cNvSpPr>
          <p:nvPr/>
        </p:nvSpPr>
        <p:spPr bwMode="auto">
          <a:xfrm>
            <a:off x="214313" y="5476875"/>
            <a:ext cx="1152525" cy="519113"/>
          </a:xfrm>
          <a:prstGeom prst="rect">
            <a:avLst/>
          </a:prstGeom>
          <a:noFill/>
          <a:ln w="12700">
            <a:noFill/>
            <a:miter lim="800000"/>
            <a:headEnd/>
            <a:tailEnd/>
          </a:ln>
          <a:effectLst/>
        </p:spPr>
        <p:txBody>
          <a:bodyPr>
            <a:spAutoFit/>
          </a:bodyPr>
          <a:lstStyle/>
          <a:p>
            <a:pPr>
              <a:spcBef>
                <a:spcPct val="50000"/>
              </a:spcBef>
              <a:defRPr/>
            </a:pPr>
            <a:r>
              <a:rPr lang="es-CO" sz="2800" b="1">
                <a:effectLst>
                  <a:outerShdw blurRad="38100" dist="38100" dir="2700000" algn="tl">
                    <a:srgbClr val="C0C0C0"/>
                  </a:outerShdw>
                </a:effectLst>
                <a:latin typeface="Arial" pitchFamily="34" charset="0"/>
              </a:rPr>
              <a:t>1.931</a:t>
            </a:r>
            <a:endParaRPr lang="es-ES" sz="2800" b="1">
              <a:effectLst>
                <a:outerShdw blurRad="38100" dist="38100" dir="2700000" algn="tl">
                  <a:srgbClr val="C0C0C0"/>
                </a:outerShdw>
              </a:effectLst>
              <a:latin typeface="Arial" pitchFamily="34" charset="0"/>
            </a:endParaRPr>
          </a:p>
        </p:txBody>
      </p:sp>
      <p:sp>
        <p:nvSpPr>
          <p:cNvPr id="15376" name="Rectangle 7"/>
          <p:cNvSpPr>
            <a:spLocks noChangeArrowheads="1"/>
          </p:cNvSpPr>
          <p:nvPr/>
        </p:nvSpPr>
        <p:spPr bwMode="auto">
          <a:xfrm>
            <a:off x="1492250" y="5445125"/>
            <a:ext cx="5008563" cy="720725"/>
          </a:xfrm>
          <a:prstGeom prst="rect">
            <a:avLst/>
          </a:prstGeom>
          <a:noFill/>
          <a:ln w="12700">
            <a:noFill/>
            <a:miter lim="800000"/>
            <a:headEnd/>
            <a:tailEnd/>
          </a:ln>
        </p:spPr>
        <p:txBody>
          <a:bodyPr lIns="90488" tIns="44450" rIns="90488" bIns="44450" anchor="ctr"/>
          <a:lstStyle/>
          <a:p>
            <a:pPr algn="ctr"/>
            <a:r>
              <a:rPr lang="es-ES_tradnl" sz="2000" b="1"/>
              <a:t>Dependencia del Ministerio de Industria </a:t>
            </a:r>
          </a:p>
          <a:p>
            <a:pPr algn="just">
              <a:buFontTx/>
              <a:buChar char="•"/>
            </a:pPr>
            <a:r>
              <a:rPr lang="es-ES_tradnl" sz="1000" i="1"/>
              <a:t>En 1931 se expide la ley 134 del 7 de diciembre “sobre sociedades cooperativas” generando exenciones, políticas de estimulo y reglamentación para el desarrollo de las cooperativas.   Los asuntos de las cooperativas quedaban a cargo del Ministerio de Industria</a:t>
            </a:r>
          </a:p>
          <a:p>
            <a:pPr algn="ctr"/>
            <a:endParaRPr lang="es-ES_tradnl" sz="1000">
              <a:solidFill>
                <a:schemeClr val="hlink"/>
              </a:solidFill>
            </a:endParaRPr>
          </a:p>
        </p:txBody>
      </p:sp>
      <p:sp>
        <p:nvSpPr>
          <p:cNvPr id="15377" name="Text Box 12"/>
          <p:cNvSpPr txBox="1">
            <a:spLocks noChangeArrowheads="1"/>
          </p:cNvSpPr>
          <p:nvPr/>
        </p:nvSpPr>
        <p:spPr bwMode="auto">
          <a:xfrm>
            <a:off x="5219700" y="1052513"/>
            <a:ext cx="2300053" cy="523220"/>
          </a:xfrm>
          <a:prstGeom prst="rect">
            <a:avLst/>
          </a:prstGeom>
          <a:noFill/>
          <a:ln w="9525">
            <a:noFill/>
            <a:miter lim="800000"/>
            <a:headEnd/>
            <a:tailEnd/>
          </a:ln>
        </p:spPr>
        <p:txBody>
          <a:bodyPr wrap="none">
            <a:spAutoFit/>
          </a:bodyPr>
          <a:lstStyle/>
          <a:p>
            <a:r>
              <a:rPr lang="es-MX" sz="2800" b="1" dirty="0" smtClean="0">
                <a:latin typeface="Times New Roman" pitchFamily="18" charset="0"/>
              </a:rPr>
              <a:t>2.011 UAEOS</a:t>
            </a:r>
            <a:endParaRPr lang="es-ES" sz="2800" b="1" dirty="0"/>
          </a:p>
        </p:txBody>
      </p:sp>
      <p:sp>
        <p:nvSpPr>
          <p:cNvPr id="15378" name="Rectangle 7"/>
          <p:cNvSpPr>
            <a:spLocks noChangeArrowheads="1"/>
          </p:cNvSpPr>
          <p:nvPr/>
        </p:nvSpPr>
        <p:spPr bwMode="auto">
          <a:xfrm>
            <a:off x="2843213" y="4149725"/>
            <a:ext cx="4800600" cy="1223963"/>
          </a:xfrm>
          <a:prstGeom prst="rect">
            <a:avLst/>
          </a:prstGeom>
          <a:noFill/>
          <a:ln w="12700">
            <a:noFill/>
            <a:miter lim="800000"/>
            <a:headEnd/>
            <a:tailEnd/>
          </a:ln>
        </p:spPr>
        <p:txBody>
          <a:bodyPr lIns="90488" tIns="44450" rIns="90488" bIns="44450" anchor="ctr"/>
          <a:lstStyle/>
          <a:p>
            <a:endParaRPr lang="es-ES_tradnl" sz="1000" i="1"/>
          </a:p>
          <a:p>
            <a:pPr algn="just">
              <a:buFontTx/>
              <a:buChar char="•"/>
            </a:pPr>
            <a:r>
              <a:rPr lang="es-ES_tradnl" sz="1000" i="1"/>
              <a:t>En 1947 se crea la superintendencia de cooperativas, dependiente del ministerio de trabajo, higiene y previsión social.  En Diciembre de 1946, el Ministro , Doctor Blas Herrera Anzoátegui, firma la resolución 1452 aprobando una reforma de estatutos; el 14 de enero del siguiente año, el Superintendente de Cooperativas, Doctor Víctor Baldric Andrade firma la primera Resolución 4 ordenando una comisión. </a:t>
            </a:r>
            <a:r>
              <a:rPr lang="es-ES_tradnl" sz="1000"/>
              <a:t>La superintendencia de cooperativas, funciono desde 1947 hasta 1981.</a:t>
            </a:r>
            <a:r>
              <a:rPr lang="es-ES_tradnl" sz="1000" i="1">
                <a:solidFill>
                  <a:schemeClr val="hlink"/>
                </a:solidFill>
              </a:rPr>
              <a:t/>
            </a:r>
            <a:br>
              <a:rPr lang="es-ES_tradnl" sz="1000" i="1">
                <a:solidFill>
                  <a:schemeClr val="hlink"/>
                </a:solidFill>
              </a:rPr>
            </a:br>
            <a:endParaRPr lang="es-ES_tradnl" sz="1000" i="1">
              <a:solidFill>
                <a:schemeClr val="hlink"/>
              </a:solidFill>
            </a:endParaRPr>
          </a:p>
        </p:txBody>
      </p:sp>
      <p:sp>
        <p:nvSpPr>
          <p:cNvPr id="15379" name="Rectangle 3"/>
          <p:cNvSpPr>
            <a:spLocks noChangeArrowheads="1"/>
          </p:cNvSpPr>
          <p:nvPr/>
        </p:nvSpPr>
        <p:spPr bwMode="auto">
          <a:xfrm>
            <a:off x="3825875" y="3000375"/>
            <a:ext cx="3246438" cy="900113"/>
          </a:xfrm>
          <a:prstGeom prst="rect">
            <a:avLst/>
          </a:prstGeom>
          <a:noFill/>
          <a:ln w="9525">
            <a:noFill/>
            <a:miter lim="800000"/>
            <a:headEnd/>
            <a:tailEnd/>
          </a:ln>
        </p:spPr>
        <p:txBody>
          <a:bodyPr lIns="90488" tIns="44450" rIns="90488" bIns="44450"/>
          <a:lstStyle/>
          <a:p>
            <a:pPr marL="342900" indent="-342900" algn="just" eaLnBrk="0" hangingPunct="0">
              <a:lnSpc>
                <a:spcPct val="80000"/>
              </a:lnSpc>
              <a:spcBef>
                <a:spcPct val="20000"/>
              </a:spcBef>
            </a:pPr>
            <a:r>
              <a:rPr lang="es-ES_tradnl" sz="2400" b="1"/>
              <a:t>DANCOOP </a:t>
            </a:r>
          </a:p>
          <a:p>
            <a:pPr marL="342900" indent="-342900" algn="just" eaLnBrk="0" hangingPunct="0">
              <a:lnSpc>
                <a:spcPct val="80000"/>
              </a:lnSpc>
              <a:spcBef>
                <a:spcPct val="20000"/>
              </a:spcBef>
            </a:pPr>
            <a:r>
              <a:rPr lang="es-ES_tradnl" sz="1000"/>
              <a:t>En 1981 con la ley 24 del 24 de febrero, nace el Departamento Administrativo Nacional de Cooperativas</a:t>
            </a:r>
          </a:p>
          <a:p>
            <a:pPr marL="342900" indent="-342900" algn="just">
              <a:lnSpc>
                <a:spcPct val="80000"/>
              </a:lnSpc>
            </a:pPr>
            <a:endParaRPr lang="es-ES_tradnl" sz="10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828674" y="2714625"/>
            <a:ext cx="2735213" cy="3046988"/>
          </a:xfrm>
          <a:prstGeom prst="rect">
            <a:avLst/>
          </a:prstGeom>
          <a:noFill/>
          <a:ln w="9525">
            <a:solidFill>
              <a:schemeClr val="tx1"/>
            </a:solidFill>
            <a:miter lim="800000"/>
            <a:headEnd/>
            <a:tailEnd/>
          </a:ln>
        </p:spPr>
        <p:txBody>
          <a:bodyPr wrap="square">
            <a:spAutoFit/>
          </a:bodyPr>
          <a:lstStyle/>
          <a:p>
            <a:pPr marL="457200" indent="-457200" algn="just"/>
            <a:r>
              <a:rPr lang="es-CO" sz="1200" dirty="0"/>
              <a:t>          </a:t>
            </a:r>
            <a:r>
              <a:rPr lang="es-CO" sz="1600" dirty="0"/>
              <a:t>El concepto de economía solidaria se afianzo en Colombia entre la década del setenta y principios del ochenta a partir del Plan Nacional de Desarrollo Cooperativo. Por primera vez se introduce el concepto de economía solidaria en el lenguaje oficial, </a:t>
            </a:r>
            <a:endParaRPr lang="es-ES" sz="1600" dirty="0"/>
          </a:p>
        </p:txBody>
      </p:sp>
      <p:sp>
        <p:nvSpPr>
          <p:cNvPr id="281605" name="Text Box 5"/>
          <p:cNvSpPr txBox="1">
            <a:spLocks noChangeArrowheads="1"/>
          </p:cNvSpPr>
          <p:nvPr/>
        </p:nvSpPr>
        <p:spPr bwMode="auto">
          <a:xfrm>
            <a:off x="755650" y="1285875"/>
            <a:ext cx="7620000" cy="954088"/>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algn="ctr">
              <a:spcBef>
                <a:spcPct val="50000"/>
              </a:spcBef>
              <a:defRPr/>
            </a:pPr>
            <a:r>
              <a:rPr lang="es-MX" sz="2800" dirty="0">
                <a:solidFill>
                  <a:schemeClr val="tx1"/>
                </a:solidFill>
                <a:latin typeface="Arial" pitchFamily="34" charset="0"/>
              </a:rPr>
              <a:t>El concepto de Economía Solidaria en Colombia</a:t>
            </a:r>
            <a:endParaRPr lang="es-ES" sz="2800" dirty="0">
              <a:solidFill>
                <a:schemeClr val="tx1"/>
              </a:solidFill>
              <a:latin typeface="Arial" pitchFamily="34" charset="0"/>
            </a:endParaRPr>
          </a:p>
        </p:txBody>
      </p:sp>
      <p:sp>
        <p:nvSpPr>
          <p:cNvPr id="16388" name="Text Box 5"/>
          <p:cNvSpPr txBox="1">
            <a:spLocks noChangeArrowheads="1"/>
          </p:cNvSpPr>
          <p:nvPr/>
        </p:nvSpPr>
        <p:spPr bwMode="auto">
          <a:xfrm>
            <a:off x="3635375" y="2643188"/>
            <a:ext cx="4751388" cy="3323987"/>
          </a:xfrm>
          <a:prstGeom prst="rect">
            <a:avLst/>
          </a:prstGeom>
          <a:solidFill>
            <a:srgbClr val="FFFF66"/>
          </a:solidFill>
          <a:ln w="9525">
            <a:noFill/>
            <a:miter lim="800000"/>
            <a:headEnd/>
            <a:tailEnd/>
          </a:ln>
          <a:effectLst>
            <a:prstShdw prst="shdw17" dist="17961" dir="2700000">
              <a:srgbClr val="99993D"/>
            </a:prstShdw>
          </a:effectLst>
        </p:spPr>
        <p:txBody>
          <a:bodyPr>
            <a:spAutoFit/>
          </a:bodyPr>
          <a:lstStyle/>
          <a:p>
            <a:pPr algn="ctr">
              <a:spcBef>
                <a:spcPct val="50000"/>
              </a:spcBef>
            </a:pPr>
            <a:r>
              <a:rPr lang="es-CO" sz="2000" i="1" dirty="0"/>
              <a:t>“independiente al régimen político y económico vigente en los diversos países, los gobiernos han reconocido el importante papel de las cooperativas y otras formas asociativas de economía solidaria para llevar a delante políticas que tiendan al desarrollo de los sectores mas débiles de la comunidad”</a:t>
            </a:r>
          </a:p>
          <a:p>
            <a:pPr algn="ctr">
              <a:spcBef>
                <a:spcPct val="50000"/>
              </a:spcBef>
            </a:pPr>
            <a:r>
              <a:rPr lang="es-CO" sz="2000" i="1" dirty="0"/>
              <a:t>Plan Nacional de Desarrollo Cooperativo 1982 </a:t>
            </a:r>
            <a:endParaRPr lang="es-ES" sz="2000" i="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5" name="Text Box 5"/>
          <p:cNvSpPr txBox="1">
            <a:spLocks noChangeArrowheads="1"/>
          </p:cNvSpPr>
          <p:nvPr/>
        </p:nvSpPr>
        <p:spPr bwMode="auto">
          <a:xfrm>
            <a:off x="755650" y="1143000"/>
            <a:ext cx="7620000" cy="2154238"/>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algn="ctr">
              <a:spcBef>
                <a:spcPct val="50000"/>
              </a:spcBef>
              <a:defRPr/>
            </a:pPr>
            <a:r>
              <a:rPr lang="es-ES" sz="3200" b="1" dirty="0">
                <a:solidFill>
                  <a:schemeClr val="tx1"/>
                </a:solidFill>
                <a:latin typeface="Arial" charset="0"/>
              </a:rPr>
              <a:t>se expide el decreto 2620 del 3 de Octubre de 1980 </a:t>
            </a:r>
          </a:p>
          <a:p>
            <a:pPr algn="ctr">
              <a:spcBef>
                <a:spcPct val="50000"/>
              </a:spcBef>
              <a:defRPr/>
            </a:pPr>
            <a:r>
              <a:rPr lang="es-ES" sz="2000" b="1" dirty="0">
                <a:solidFill>
                  <a:schemeClr val="tx1"/>
                </a:solidFill>
                <a:latin typeface="Arial" charset="0"/>
              </a:rPr>
              <a:t>“</a:t>
            </a:r>
            <a:r>
              <a:rPr lang="es-ES" sz="2000" b="1" i="1" dirty="0">
                <a:solidFill>
                  <a:schemeClr val="tx1"/>
                </a:solidFill>
                <a:latin typeface="Arial" charset="0"/>
              </a:rPr>
              <a:t>por medio del cual se crea el comité interinstitucional para la promoción y desarrollo de las cooperativas y otras formas de economía solidaria”</a:t>
            </a:r>
            <a:endParaRPr lang="es-ES" sz="2000" b="1" dirty="0">
              <a:solidFill>
                <a:schemeClr val="tx1"/>
              </a:solidFill>
            </a:endParaRPr>
          </a:p>
        </p:txBody>
      </p:sp>
      <p:sp>
        <p:nvSpPr>
          <p:cNvPr id="19459" name="8 CuadroTexto"/>
          <p:cNvSpPr txBox="1">
            <a:spLocks noChangeArrowheads="1"/>
          </p:cNvSpPr>
          <p:nvPr/>
        </p:nvSpPr>
        <p:spPr bwMode="auto">
          <a:xfrm>
            <a:off x="755576" y="3429000"/>
            <a:ext cx="7643812" cy="3170099"/>
          </a:xfrm>
          <a:prstGeom prst="rect">
            <a:avLst/>
          </a:prstGeom>
          <a:noFill/>
          <a:ln w="9525">
            <a:noFill/>
            <a:miter lim="800000"/>
            <a:headEnd/>
            <a:tailEnd/>
          </a:ln>
        </p:spPr>
        <p:txBody>
          <a:bodyPr>
            <a:spAutoFit/>
          </a:bodyPr>
          <a:lstStyle/>
          <a:p>
            <a:pPr algn="just">
              <a:defRPr/>
            </a:pPr>
            <a:r>
              <a:rPr lang="es-ES" sz="2000" b="1" dirty="0"/>
              <a:t>Se crea un comité con la participación de distintas entidades del gobierno nacional como Ministerios de Trabajo, Agricultura, Educación, DNP, el SENA, la Presidencia de la República, la Superintendencia </a:t>
            </a:r>
            <a:r>
              <a:rPr lang="es-ES" sz="2000" b="1" dirty="0" err="1"/>
              <a:t>Nal</a:t>
            </a:r>
            <a:r>
              <a:rPr lang="es-ES" sz="2000" b="1" dirty="0"/>
              <a:t> de cooperativas y otras entidades.  Este comité tenía por objetivo; </a:t>
            </a:r>
          </a:p>
          <a:p>
            <a:pPr algn="just">
              <a:defRPr/>
            </a:pPr>
            <a:endParaRPr lang="es-ES" sz="2000" b="1" dirty="0"/>
          </a:p>
          <a:p>
            <a:pPr algn="ctr">
              <a:defRPr/>
            </a:pPr>
            <a:r>
              <a:rPr lang="es-ES" sz="2000" b="1" i="1" dirty="0">
                <a:solidFill>
                  <a:srgbClr val="CC3300"/>
                </a:solidFill>
                <a:effectLst>
                  <a:outerShdw blurRad="38100" dist="38100" dir="2700000" algn="tl">
                    <a:srgbClr val="C0C0C0"/>
                  </a:outerShdw>
                </a:effectLst>
              </a:rPr>
              <a:t>coordinar la acción de las instituciones promotoras de cooperativas y otras formas asociativas de economía solidaria, con el fin de lograr la generación de empleos productivos, el mejoramiento del ingreso y la participación comunitaria”.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ext Box 5"/>
          <p:cNvSpPr txBox="1">
            <a:spLocks noChangeArrowheads="1"/>
          </p:cNvSpPr>
          <p:nvPr/>
        </p:nvSpPr>
        <p:spPr bwMode="auto">
          <a:xfrm>
            <a:off x="755576" y="3789040"/>
            <a:ext cx="7608888" cy="1615827"/>
          </a:xfrm>
          <a:prstGeom prst="rect">
            <a:avLst/>
          </a:prstGeom>
          <a:solidFill>
            <a:schemeClr val="accent1">
              <a:lumMod val="90000"/>
            </a:schemeClr>
          </a:solidFill>
          <a:ln w="9525">
            <a:noFill/>
            <a:miter lim="800000"/>
            <a:headEnd/>
            <a:tailEnd/>
          </a:ln>
          <a:effectLst>
            <a:prstShdw prst="shdw17" dist="17961" dir="2700000">
              <a:srgbClr val="99993D"/>
            </a:prstShdw>
          </a:effectLst>
        </p:spPr>
        <p:txBody>
          <a:bodyPr wrap="square">
            <a:spAutoFit/>
          </a:bodyPr>
          <a:lstStyle/>
          <a:p>
            <a:pPr algn="just">
              <a:spcBef>
                <a:spcPct val="50000"/>
              </a:spcBef>
              <a:buFont typeface="Arial" pitchFamily="34" charset="0"/>
              <a:buChar char="•"/>
              <a:defRPr/>
            </a:pPr>
            <a:r>
              <a:rPr lang="es-ES" sz="1600" b="1" dirty="0"/>
              <a:t> </a:t>
            </a:r>
            <a:r>
              <a:rPr lang="es-ES" b="1" dirty="0"/>
              <a:t>Cumplimiento el Decálogo, el 6 de Noviembre de 1981 el Gobierno expidió el </a:t>
            </a:r>
            <a:r>
              <a:rPr lang="es-ES" b="1" dirty="0">
                <a:solidFill>
                  <a:srgbClr val="FF0000"/>
                </a:solidFill>
              </a:rPr>
              <a:t>Decreto </a:t>
            </a:r>
            <a:r>
              <a:rPr lang="es-ES" b="1" i="1" dirty="0">
                <a:solidFill>
                  <a:srgbClr val="FF0000"/>
                </a:solidFill>
              </a:rPr>
              <a:t>3143</a:t>
            </a:r>
            <a:r>
              <a:rPr lang="es-ES" b="1" i="1" dirty="0"/>
              <a:t>  “por el cual se reglamenta la ley 24 de 1981, en relación con las sociedades mutuarias y se dictan normas para su inspección y vigilancia”</a:t>
            </a:r>
            <a:r>
              <a:rPr lang="es-ES" b="1" dirty="0"/>
              <a:t> Por primera vez en Colombia se Expide una norma para las sociedades mutuarias. </a:t>
            </a:r>
          </a:p>
          <a:p>
            <a:pPr algn="just">
              <a:spcBef>
                <a:spcPct val="50000"/>
              </a:spcBef>
              <a:defRPr/>
            </a:pPr>
            <a:endParaRPr lang="es-ES" b="1" dirty="0"/>
          </a:p>
        </p:txBody>
      </p:sp>
      <p:sp>
        <p:nvSpPr>
          <p:cNvPr id="22531" name="Text Box 5"/>
          <p:cNvSpPr txBox="1">
            <a:spLocks noChangeArrowheads="1"/>
          </p:cNvSpPr>
          <p:nvPr/>
        </p:nvSpPr>
        <p:spPr bwMode="auto">
          <a:xfrm>
            <a:off x="683568" y="1556792"/>
            <a:ext cx="7572375" cy="1938992"/>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algn="ctr">
              <a:spcBef>
                <a:spcPct val="50000"/>
              </a:spcBef>
            </a:pPr>
            <a:r>
              <a:rPr lang="es-ES" sz="2400" b="1" dirty="0"/>
              <a:t>Ley 24 de 1981 </a:t>
            </a:r>
            <a:r>
              <a:rPr lang="es-ES" sz="2400" i="1" dirty="0" smtClean="0"/>
              <a:t>“</a:t>
            </a:r>
            <a:r>
              <a:rPr lang="es-ES" sz="2400" b="1" i="1" dirty="0"/>
              <a:t>por la cual se transforma la Superintendencia Nacional de Cooperativas en Departamento Administrativo Nacional de Cooperativas, se fijan sus objetivos, estructura y funciones, se provee a su dotación presupuestal y se dictan otras disposiciones”.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294509A74BAABC4CBBFCEA243117389D" ma:contentTypeVersion="0" ma:contentTypeDescription="Crear nuevo documento." ma:contentTypeScope="" ma:versionID="4426d6466c359451e1322fefd2bf7154">
  <xsd:schema xmlns:xsd="http://www.w3.org/2001/XMLSchema" xmlns:xs="http://www.w3.org/2001/XMLSchema" xmlns:p="http://schemas.microsoft.com/office/2006/metadata/properties" targetNamespace="http://schemas.microsoft.com/office/2006/metadata/properties" ma:root="true" ma:fieldsID="3f6edc329ff236629c56e3b879b320d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5BABD99-C78C-4220-8F7D-263BDA5861E8}"/>
</file>

<file path=customXml/itemProps2.xml><?xml version="1.0" encoding="utf-8"?>
<ds:datastoreItem xmlns:ds="http://schemas.openxmlformats.org/officeDocument/2006/customXml" ds:itemID="{91EEFB6B-DCDA-4AAF-AAEB-3020E8863752}"/>
</file>

<file path=customXml/itemProps3.xml><?xml version="1.0" encoding="utf-8"?>
<ds:datastoreItem xmlns:ds="http://schemas.openxmlformats.org/officeDocument/2006/customXml" ds:itemID="{3EF20923-5F8B-4847-811D-B3531FC40978}"/>
</file>

<file path=docProps/app.xml><?xml version="1.0" encoding="utf-8"?>
<Properties xmlns="http://schemas.openxmlformats.org/officeDocument/2006/extended-properties" xmlns:vt="http://schemas.openxmlformats.org/officeDocument/2006/docPropsVTypes">
  <TotalTime>243</TotalTime>
  <Words>4049</Words>
  <Application>Microsoft Office PowerPoint</Application>
  <PresentationFormat>Presentación en pantalla (4:3)</PresentationFormat>
  <Paragraphs>335</Paragraphs>
  <Slides>54</Slides>
  <Notes>8</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54</vt:i4>
      </vt:variant>
    </vt:vector>
  </HeadingPairs>
  <TitlesOfParts>
    <vt:vector size="56" baseType="lpstr">
      <vt:lpstr>Tema de Office</vt:lpstr>
      <vt:lpstr>CorelDRAW</vt:lpstr>
      <vt:lpstr>Presentación de PowerPoint</vt:lpstr>
      <vt:lpstr>Presentación de PowerPoint</vt:lpstr>
      <vt:lpstr>Presentación de PowerPoint</vt:lpstr>
      <vt:lpstr> Marco normativo CONSTITUCION POLÍTICA DE COLOMBIA  1991 </vt:lpstr>
      <vt:lpstr>Presentación de PowerPoint</vt:lpstr>
      <vt:lpstr>Historia institucional</vt:lpstr>
      <vt:lpstr>Presentación de PowerPoint</vt:lpstr>
      <vt:lpstr>Presentación de PowerPoint</vt:lpstr>
      <vt:lpstr>Presentación de PowerPoint</vt:lpstr>
      <vt:lpstr>Presentación de PowerPoint</vt:lpstr>
      <vt:lpstr>Presentación de PowerPoint</vt:lpstr>
      <vt:lpstr>LEY 454 DE 1998 AGOSTO 4</vt:lpstr>
      <vt:lpstr>ESTRUCTURA DE LA LEY </vt:lpstr>
      <vt:lpstr>ESTRUCTURA DE LA LEY </vt:lpstr>
      <vt:lpstr>Presentación de PowerPoint</vt:lpstr>
      <vt:lpstr>Presentación de PowerPoint</vt:lpstr>
      <vt:lpstr> Ley 79 Dic 23 de 1988 - Ley 454 de 1998 </vt:lpstr>
      <vt:lpstr>ENTIDADES</vt:lpstr>
      <vt:lpstr>ENTIDADES SURGIDAS DE LA LEY 454 DE 1998</vt:lpstr>
      <vt:lpstr>Presentación de PowerPoint</vt:lpstr>
      <vt:lpstr>Superintendencia de la Economía Solidaria</vt:lpstr>
      <vt:lpstr>Superintendencia de la Economía Solidaria</vt:lpstr>
      <vt:lpstr> Trámites ante la Supersolidaria</vt:lpstr>
      <vt:lpstr>Trámites ante la delegatura asociativa de la Supersolidaria</vt:lpstr>
      <vt:lpstr>Tramites ante la delegatura asociativa de la Supersolidaria</vt:lpstr>
      <vt:lpstr>Trámites ante la delegatura asociativa de la Supersolidaria</vt:lpstr>
      <vt:lpstr>Trámites ante la delegatura asociativa de la Supersolidaria</vt:lpstr>
      <vt:lpstr> FOGACOOP</vt:lpstr>
      <vt:lpstr>Presentación de PowerPoint</vt:lpstr>
      <vt:lpstr>FOGACOOP trámites que realiza </vt:lpstr>
      <vt:lpstr>FOGACOOP trámites que realiza </vt:lpstr>
      <vt:lpstr>Presentación de PowerPoint</vt:lpstr>
      <vt:lpstr>Consejo Nacional de la Economía Solidaria Decreto 1153 de 2001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FONES  Fondo de Fomento de la Economía Solidaria </vt:lpstr>
      <vt:lpstr>Presentación de PowerPoint</vt:lpstr>
      <vt:lpstr>Presentación de PowerPoint</vt:lpstr>
      <vt:lpstr>Presentación de PowerPoint</vt:lpstr>
      <vt:lpstr>FONES FONDO DE FOMENTO DE LA ECONOMÍA SOLIDARIA</vt:lpstr>
      <vt:lpstr>Presentación de PowerPoint</vt:lpstr>
      <vt:lpstr>CONSEJOS PEDAGÓGICOS</vt:lpstr>
      <vt:lpstr>Unidad Administrativa Especial de Organizaciones Solidarias</vt:lpstr>
      <vt:lpstr>Presentación de PowerPoint</vt:lpstr>
      <vt:lpstr>Presentación de PowerPoint</vt:lpstr>
      <vt:lpstr>Presentación de PowerPoint</vt:lpstr>
      <vt:lpstr>Presentación de PowerPoint</vt:lpstr>
      <vt:lpstr>LEY 1474 DE 2011</vt:lpstr>
      <vt:lpstr>FACULTADES Y DEBERES</vt:lpstr>
    </vt:vector>
  </TitlesOfParts>
  <Company>DANSOCIAL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Flor Maria Parra</dc:creator>
  <cp:lastModifiedBy>Marisol Viveros</cp:lastModifiedBy>
  <cp:revision>21</cp:revision>
  <cp:lastPrinted>2012-10-10T00:05:19Z</cp:lastPrinted>
  <dcterms:created xsi:type="dcterms:W3CDTF">2012-03-28T20:34:56Z</dcterms:created>
  <dcterms:modified xsi:type="dcterms:W3CDTF">2012-10-12T14:49:35Z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0x010100294509A74BAABC4CBBFCEA243117389D</vt:lpwstr>
  </property>
</Properties>
</file>